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customXml/itemProps8.xml" ContentType="application/vnd.openxmlformats-officedocument.customXmlProperties+xml"/>
  <Override PartName="/customXml/itemProps6.xml" ContentType="application/vnd.openxmlformats-officedocument.customXmlPropertie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6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customXml/itemProps14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customXml/itemProps12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charts/colors1.xml" ContentType="application/vnd.ms-office.chartcolorstyle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customXml/itemProps7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8"/>
  </p:sldMasterIdLst>
  <p:handoutMasterIdLst>
    <p:handoutMasterId r:id="rId50"/>
  </p:handoutMasterIdLst>
  <p:sldIdLst>
    <p:sldId id="257" r:id="rId19"/>
    <p:sldId id="260" r:id="rId20"/>
    <p:sldId id="258" r:id="rId21"/>
    <p:sldId id="259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3" r:id="rId32"/>
    <p:sldId id="271" r:id="rId33"/>
    <p:sldId id="272" r:id="rId34"/>
    <p:sldId id="270" r:id="rId35"/>
    <p:sldId id="274" r:id="rId36"/>
    <p:sldId id="275" r:id="rId37"/>
    <p:sldId id="277" r:id="rId38"/>
    <p:sldId id="276" r:id="rId39"/>
    <p:sldId id="278" r:id="rId40"/>
    <p:sldId id="282" r:id="rId41"/>
    <p:sldId id="293" r:id="rId42"/>
    <p:sldId id="290" r:id="rId43"/>
    <p:sldId id="288" r:id="rId44"/>
    <p:sldId id="287" r:id="rId45"/>
    <p:sldId id="289" r:id="rId46"/>
    <p:sldId id="291" r:id="rId47"/>
    <p:sldId id="292" r:id="rId48"/>
    <p:sldId id="280" r:id="rId4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74" y="-62"/>
      </p:cViewPr>
      <p:guideLst>
        <p:guide orient="horz" pos="2112"/>
        <p:guide pos="28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3598156028049"/>
          <c:y val="4.374158318945516E-2"/>
          <c:w val="0.62528036879439031"/>
          <c:h val="0.9541754842777137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9743300643284378"/>
                  <c:y val="0.2451827118344215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8288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7DA7A6-6BDC-4459-979C-0086ECA066F9}" type="PERCENTAGE">
                      <a:rPr lang="en-US" sz="1800"/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r>
                      <a:rPr lang="en-US" sz="1800" dirty="0"/>
                      <a:t> </a:t>
                    </a:r>
                    <a:endParaRPr lang="en-US" sz="1800" dirty="0" smtClean="0"/>
                  </a:p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Reproductive/endocrine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32068450947767874"/>
                      <c:h val="0.154277872313724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0275862326804717"/>
                  <c:y val="-0.10489743877782365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8288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116375-F3F1-4112-A348-B70835D3FCF3}" type="PERCENTAGE">
                      <a:rPr lang="en-US" sz="1800"/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r>
                      <a:rPr lang="en-US" sz="1800" dirty="0"/>
                      <a:t> </a:t>
                    </a:r>
                  </a:p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Central Nervous</a:t>
                    </a:r>
                    <a:r>
                      <a:rPr lang="en-US" sz="1800" baseline="0" dirty="0"/>
                      <a:t> System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635813850294601"/>
                      <c:h val="0.158945257026673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0929200484578167E-2"/>
                  <c:y val="-9.9539817212311713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8288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EB1D90-9D06-4DDD-96C2-8D6C217F8770}" type="PERCENTAGE">
                      <a:rPr lang="en-US" sz="1800"/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r>
                      <a:rPr lang="en-US" sz="1800" dirty="0"/>
                      <a:t> Developmental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023175772213211"/>
                      <c:h val="0.129072124924108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564058637743709"/>
                  <c:y val="-0.15349560635537374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8288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21B090-06D8-43A5-B446-5D78C54C1AD7}" type="PERCENTAGE">
                      <a:rPr lang="en-US" sz="1800"/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r>
                      <a:rPr lang="en-US" sz="1800" dirty="0"/>
                      <a:t> Carcinogenicity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8561437480642165"/>
                      <c:h val="0.1227277054368150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940105143950241"/>
                  <c:y val="-4.6831234195579066E-2"/>
                </c:manualLayout>
              </c:layout>
              <c:tx>
                <c:rich>
                  <a:bodyPr/>
                  <a:lstStyle/>
                  <a:p>
                    <a:fld id="{2DB4649A-B503-4647-9F4E-1525935688B1}" type="PERCENTAGE">
                      <a:rPr lang="en-US" sz="1800"/>
                      <a:pPr/>
                      <a:t>[PERCENTAGE]</a:t>
                    </a:fld>
                    <a:endParaRPr lang="en-US" sz="1800" dirty="0"/>
                  </a:p>
                  <a:p>
                    <a:r>
                      <a:rPr lang="en-US" sz="1800" dirty="0"/>
                      <a:t> Liver</a:t>
                    </a:r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8.0653126689337731E-2"/>
                  <c:y val="2.0619363333704021E-2"/>
                </c:manualLayout>
              </c:layout>
              <c:tx>
                <c:rich>
                  <a:bodyPr/>
                  <a:lstStyle/>
                  <a:p>
                    <a:fld id="{DF77B348-8D35-4E83-A8BD-9404D246789F}" type="PERCENTAGE">
                      <a:rPr lang="en-US" sz="180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0517129627180186"/>
                  <c:y val="7.5720612934348508E-2"/>
                </c:manualLayout>
              </c:layout>
              <c:tx>
                <c:rich>
                  <a:bodyPr/>
                  <a:lstStyle/>
                  <a:p>
                    <a:fld id="{21D58C0F-32E6-4CEE-ABB3-6F674B063DCB}" type="PERCENTAGE">
                      <a:rPr lang="en-US"/>
                      <a:pPr/>
                      <a:t>[PERCENTAGE]</a:t>
                    </a:fld>
                    <a:r>
                      <a:rPr lang="en-US" dirty="0"/>
                      <a:t>  </a:t>
                    </a:r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6.559984540605851E-2"/>
                      <c:h val="8.176283056193456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8.213051001125829E-2"/>
                  <c:y val="0.1206361362447435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8288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F79135-DB07-4B54-96F0-48DF9BBD5350}" type="PERCENTAGE">
                      <a:rPr lang="en-US" sz="1600"/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r>
                      <a:rPr lang="en-US" sz="1600"/>
                      <a:t> 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3.8542497002689476E-2"/>
                      <c:h val="7.077675800079130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7.0043976578496508E-2"/>
                  <c:y val="0.12793840769903767"/>
                </c:manualLayout>
              </c:layout>
              <c:tx>
                <c:rich>
                  <a:bodyPr/>
                  <a:lstStyle/>
                  <a:p>
                    <a:fld id="{2F3C06AA-007E-48A7-80C3-E1A8F8FB20C4}" type="PERCENTAGE">
                      <a:rPr lang="en-US"/>
                      <a:pPr/>
                      <a:t>[PERCENTAGE]</a:t>
                    </a:fld>
                    <a:r>
                      <a:rPr lang="en-US"/>
                      <a:t> </a:t>
                    </a:r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5.8381239255069856E-2"/>
                  <c:y val="0.15534374843023446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8057571238956134E-2"/>
                  <c:y val="0.14982815242332909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8288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Sheet1!$B$1:$M$1</c:f>
              <c:strCache>
                <c:ptCount val="12"/>
                <c:pt idx="0">
                  <c:v>repro/endocrin</c:v>
                </c:pt>
                <c:pt idx="1">
                  <c:v>cns</c:v>
                </c:pt>
                <c:pt idx="2">
                  <c:v>develop</c:v>
                </c:pt>
                <c:pt idx="3">
                  <c:v>Carcinogenicity</c:v>
                </c:pt>
                <c:pt idx="4">
                  <c:v>liver</c:v>
                </c:pt>
                <c:pt idx="5">
                  <c:v>heart/vasc</c:v>
                </c:pt>
                <c:pt idx="6">
                  <c:v>muscle</c:v>
                </c:pt>
                <c:pt idx="7">
                  <c:v>immune</c:v>
                </c:pt>
                <c:pt idx="8">
                  <c:v>renal</c:v>
                </c:pt>
                <c:pt idx="9">
                  <c:v>energy</c:v>
                </c:pt>
                <c:pt idx="10">
                  <c:v>respiratory</c:v>
                </c:pt>
                <c:pt idx="11">
                  <c:v>other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36</c:v>
                </c:pt>
                <c:pt idx="1">
                  <c:v>29</c:v>
                </c:pt>
                <c:pt idx="2">
                  <c:v>23</c:v>
                </c:pt>
                <c:pt idx="3">
                  <c:v>19</c:v>
                </c:pt>
                <c:pt idx="4">
                  <c:v>19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2</c:v>
                </c:pt>
                <c:pt idx="11">
                  <c:v>6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24737416604247"/>
          <c:y val="0.18097222222222231"/>
          <c:w val="0.62338326844302738"/>
          <c:h val="0.81902779986310958"/>
        </c:manualLayout>
      </c:layout>
      <c:pieChart>
        <c:varyColors val="1"/>
        <c:ser>
          <c:idx val="0"/>
          <c:order val="0"/>
          <c:spPr>
            <a:ln w="0">
              <a:noFill/>
            </a:ln>
          </c:spPr>
          <c:dPt>
            <c:idx val="0"/>
            <c:spPr>
              <a:solidFill>
                <a:schemeClr val="accent1"/>
              </a:solidFill>
              <a:ln w="0">
                <a:noFill/>
              </a:ln>
              <a:effectLst/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</c:dPt>
          <c:dPt>
            <c:idx val="2"/>
            <c:spPr>
              <a:solidFill>
                <a:schemeClr val="accent2">
                  <a:lumMod val="20000"/>
                  <a:lumOff val="80000"/>
                </a:schemeClr>
              </a:solidFill>
              <a:ln w="0">
                <a:noFill/>
              </a:ln>
              <a:effectLst/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</a:ln>
              <a:effectLst/>
            </c:spPr>
          </c:dPt>
          <c:dPt>
            <c:idx val="4"/>
            <c:spPr>
              <a:solidFill>
                <a:schemeClr val="accent2"/>
              </a:solidFill>
              <a:ln w="0">
                <a:noFill/>
              </a:ln>
              <a:effectLst/>
            </c:spPr>
          </c:dPt>
          <c:val>
            <c:numRef>
              <c:f>'pie chart summaries'!$B$30:$F$30</c:f>
              <c:numCache>
                <c:formatCode>General</c:formatCode>
                <c:ptCount val="5"/>
                <c:pt idx="0">
                  <c:v>23</c:v>
                </c:pt>
                <c:pt idx="1">
                  <c:v>23</c:v>
                </c:pt>
                <c:pt idx="2">
                  <c:v>3</c:v>
                </c:pt>
                <c:pt idx="3">
                  <c:v>15</c:v>
                </c:pt>
                <c:pt idx="4">
                  <c:v>26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E5400-A351-4A66-BAF1-4448BC252424}" type="doc">
      <dgm:prSet loTypeId="urn:microsoft.com/office/officeart/2008/layout/AscendingPictureAccent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C09172-5D15-4043-B3C7-91678846D4C8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Exposure</a:t>
          </a:r>
          <a:endParaRPr lang="en-US" b="1" dirty="0">
            <a:solidFill>
              <a:schemeClr val="tx1"/>
            </a:solidFill>
          </a:endParaRPr>
        </a:p>
      </dgm:t>
    </dgm:pt>
    <dgm:pt modelId="{EBF9BBF5-7FF6-4C17-A428-7252B9872D30}" type="parTrans" cxnId="{8A193D0D-062A-4C10-BADB-E604714E67D8}">
      <dgm:prSet/>
      <dgm:spPr/>
      <dgm:t>
        <a:bodyPr/>
        <a:lstStyle/>
        <a:p>
          <a:endParaRPr lang="en-US" b="1"/>
        </a:p>
      </dgm:t>
    </dgm:pt>
    <dgm:pt modelId="{6B3672E7-C501-4A71-95AF-E0535961FE71}" type="sibTrans" cxnId="{8A193D0D-062A-4C10-BADB-E604714E67D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 b="1"/>
        </a:p>
      </dgm:t>
    </dgm:pt>
    <dgm:pt modelId="{C10CD9E8-B4E3-439F-A314-64DF10521A0B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Target tissue</a:t>
          </a:r>
          <a:endParaRPr lang="en-US" b="1" dirty="0">
            <a:solidFill>
              <a:schemeClr val="tx1"/>
            </a:solidFill>
          </a:endParaRPr>
        </a:p>
      </dgm:t>
    </dgm:pt>
    <dgm:pt modelId="{ACD6FA82-1680-4B56-A427-BF83060AF978}" type="parTrans" cxnId="{7619ABEE-E471-439D-868C-9AEA95696AA9}">
      <dgm:prSet/>
      <dgm:spPr/>
      <dgm:t>
        <a:bodyPr/>
        <a:lstStyle/>
        <a:p>
          <a:endParaRPr lang="en-US" b="1"/>
        </a:p>
      </dgm:t>
    </dgm:pt>
    <dgm:pt modelId="{05C58BF7-D02C-4822-A9C9-0AD4EDE9F608}" type="sibTrans" cxnId="{7619ABEE-E471-439D-868C-9AEA95696AA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 b="1"/>
        </a:p>
      </dgm:t>
    </dgm:pt>
    <dgm:pt modelId="{14EE9AC6-0C3E-497D-9369-112D2189A075}" type="pres">
      <dgm:prSet presAssocID="{E63E5400-A351-4A66-BAF1-4448BC2524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F688169-4B61-44CC-AEAF-90943298B390}" type="pres">
      <dgm:prSet presAssocID="{E63E5400-A351-4A66-BAF1-4448BC252424}" presName="dot1" presStyleLbl="alignNode1" presStyleIdx="0" presStyleCnt="10"/>
      <dgm:spPr/>
    </dgm:pt>
    <dgm:pt modelId="{EB578D94-056C-4BBC-BD2B-077B6696AFEF}" type="pres">
      <dgm:prSet presAssocID="{E63E5400-A351-4A66-BAF1-4448BC252424}" presName="dot2" presStyleLbl="alignNode1" presStyleIdx="1" presStyleCnt="10"/>
      <dgm:spPr/>
    </dgm:pt>
    <dgm:pt modelId="{60D61B3E-10AF-4BAF-8482-78783969763A}" type="pres">
      <dgm:prSet presAssocID="{E63E5400-A351-4A66-BAF1-4448BC252424}" presName="dot3" presStyleLbl="alignNode1" presStyleIdx="2" presStyleCnt="10"/>
      <dgm:spPr/>
    </dgm:pt>
    <dgm:pt modelId="{568A74D4-DE52-4B2D-9231-77D0CF11F029}" type="pres">
      <dgm:prSet presAssocID="{E63E5400-A351-4A66-BAF1-4448BC252424}" presName="dotArrow1" presStyleLbl="alignNode1" presStyleIdx="3" presStyleCnt="10"/>
      <dgm:spPr/>
    </dgm:pt>
    <dgm:pt modelId="{51D526ED-E2DC-489B-A346-2452A3734F43}" type="pres">
      <dgm:prSet presAssocID="{E63E5400-A351-4A66-BAF1-4448BC252424}" presName="dotArrow2" presStyleLbl="alignNode1" presStyleIdx="4" presStyleCnt="10"/>
      <dgm:spPr/>
    </dgm:pt>
    <dgm:pt modelId="{64525376-88AA-4F57-AC6E-F81E19A57D01}" type="pres">
      <dgm:prSet presAssocID="{E63E5400-A351-4A66-BAF1-4448BC252424}" presName="dotArrow3" presStyleLbl="alignNode1" presStyleIdx="5" presStyleCnt="10"/>
      <dgm:spPr/>
    </dgm:pt>
    <dgm:pt modelId="{097EA723-4E1F-4E13-9368-D356ABCCFF73}" type="pres">
      <dgm:prSet presAssocID="{E63E5400-A351-4A66-BAF1-4448BC252424}" presName="dotArrow4" presStyleLbl="alignNode1" presStyleIdx="6" presStyleCnt="10"/>
      <dgm:spPr/>
    </dgm:pt>
    <dgm:pt modelId="{9487BAA2-BBB6-4744-998D-A3052F53655A}" type="pres">
      <dgm:prSet presAssocID="{E63E5400-A351-4A66-BAF1-4448BC252424}" presName="dotArrow5" presStyleLbl="alignNode1" presStyleIdx="7" presStyleCnt="10"/>
      <dgm:spPr/>
    </dgm:pt>
    <dgm:pt modelId="{699200BF-80BC-48EB-AEBA-9919F6C9A023}" type="pres">
      <dgm:prSet presAssocID="{E63E5400-A351-4A66-BAF1-4448BC252424}" presName="dotArrow6" presStyleLbl="alignNode1" presStyleIdx="8" presStyleCnt="10"/>
      <dgm:spPr/>
    </dgm:pt>
    <dgm:pt modelId="{07CBA214-7C79-4C97-BC0F-13D7EDF6DE0E}" type="pres">
      <dgm:prSet presAssocID="{E63E5400-A351-4A66-BAF1-4448BC252424}" presName="dotArrow7" presStyleLbl="alignNode1" presStyleIdx="9" presStyleCnt="10"/>
      <dgm:spPr/>
    </dgm:pt>
    <dgm:pt modelId="{3961A900-8FC3-4ED7-ABC1-0A3DEDB29122}" type="pres">
      <dgm:prSet presAssocID="{7EC09172-5D15-4043-B3C7-91678846D4C8}" presName="parTx1" presStyleLbl="node1" presStyleIdx="0" presStyleCnt="2"/>
      <dgm:spPr/>
      <dgm:t>
        <a:bodyPr/>
        <a:lstStyle/>
        <a:p>
          <a:endParaRPr lang="en-US"/>
        </a:p>
      </dgm:t>
    </dgm:pt>
    <dgm:pt modelId="{525BEB4C-094B-4269-ADE7-09B2DB000BFE}" type="pres">
      <dgm:prSet presAssocID="{6B3672E7-C501-4A71-95AF-E0535961FE71}" presName="picture1" presStyleCnt="0"/>
      <dgm:spPr/>
    </dgm:pt>
    <dgm:pt modelId="{3164F975-518E-4268-BE44-E61255851C5E}" type="pres">
      <dgm:prSet presAssocID="{6B3672E7-C501-4A71-95AF-E0535961FE71}" presName="imageRepeatNode" presStyleLbl="fgImgPlace1" presStyleIdx="0" presStyleCnt="2"/>
      <dgm:spPr/>
      <dgm:t>
        <a:bodyPr/>
        <a:lstStyle/>
        <a:p>
          <a:endParaRPr lang="en-US"/>
        </a:p>
      </dgm:t>
    </dgm:pt>
    <dgm:pt modelId="{7F96B082-83B9-47E4-95CF-A23ACFB43ACE}" type="pres">
      <dgm:prSet presAssocID="{C10CD9E8-B4E3-439F-A314-64DF10521A0B}" presName="parTx2" presStyleLbl="node1" presStyleIdx="1" presStyleCnt="2"/>
      <dgm:spPr/>
      <dgm:t>
        <a:bodyPr/>
        <a:lstStyle/>
        <a:p>
          <a:endParaRPr lang="en-US"/>
        </a:p>
      </dgm:t>
    </dgm:pt>
    <dgm:pt modelId="{966E5B2F-4ED0-442B-BDA3-72384BDAB327}" type="pres">
      <dgm:prSet presAssocID="{05C58BF7-D02C-4822-A9C9-0AD4EDE9F608}" presName="picture2" presStyleCnt="0"/>
      <dgm:spPr/>
    </dgm:pt>
    <dgm:pt modelId="{934F93EE-29AF-442C-8009-AC0F9E7C5B18}" type="pres">
      <dgm:prSet presAssocID="{05C58BF7-D02C-4822-A9C9-0AD4EDE9F608}" presName="imageRepeatNode" presStyleLbl="fgImgPlace1" presStyleIdx="1" presStyleCnt="2"/>
      <dgm:spPr/>
      <dgm:t>
        <a:bodyPr/>
        <a:lstStyle/>
        <a:p>
          <a:endParaRPr lang="en-US"/>
        </a:p>
      </dgm:t>
    </dgm:pt>
  </dgm:ptLst>
  <dgm:cxnLst>
    <dgm:cxn modelId="{9A992E50-C3BB-4BE1-8CFF-A9DDD9EA595E}" type="presOf" srcId="{C10CD9E8-B4E3-439F-A314-64DF10521A0B}" destId="{7F96B082-83B9-47E4-95CF-A23ACFB43ACE}" srcOrd="0" destOrd="0" presId="urn:microsoft.com/office/officeart/2008/layout/AscendingPictureAccentProcess"/>
    <dgm:cxn modelId="{C93CFB01-7BE7-4AFE-BB65-D04CA47F2967}" type="presOf" srcId="{7EC09172-5D15-4043-B3C7-91678846D4C8}" destId="{3961A900-8FC3-4ED7-ABC1-0A3DEDB29122}" srcOrd="0" destOrd="0" presId="urn:microsoft.com/office/officeart/2008/layout/AscendingPictureAccentProcess"/>
    <dgm:cxn modelId="{710DF387-0FF7-4C7C-864D-E47D8D598DA9}" type="presOf" srcId="{E63E5400-A351-4A66-BAF1-4448BC252424}" destId="{14EE9AC6-0C3E-497D-9369-112D2189A075}" srcOrd="0" destOrd="0" presId="urn:microsoft.com/office/officeart/2008/layout/AscendingPictureAccentProcess"/>
    <dgm:cxn modelId="{8A193D0D-062A-4C10-BADB-E604714E67D8}" srcId="{E63E5400-A351-4A66-BAF1-4448BC252424}" destId="{7EC09172-5D15-4043-B3C7-91678846D4C8}" srcOrd="0" destOrd="0" parTransId="{EBF9BBF5-7FF6-4C17-A428-7252B9872D30}" sibTransId="{6B3672E7-C501-4A71-95AF-E0535961FE71}"/>
    <dgm:cxn modelId="{74D30504-33B7-4E94-9C3A-AC2649883271}" type="presOf" srcId="{6B3672E7-C501-4A71-95AF-E0535961FE71}" destId="{3164F975-518E-4268-BE44-E61255851C5E}" srcOrd="0" destOrd="0" presId="urn:microsoft.com/office/officeart/2008/layout/AscendingPictureAccentProcess"/>
    <dgm:cxn modelId="{81C49B68-8534-4735-B9D5-A6D5D281FCF4}" type="presOf" srcId="{05C58BF7-D02C-4822-A9C9-0AD4EDE9F608}" destId="{934F93EE-29AF-442C-8009-AC0F9E7C5B18}" srcOrd="0" destOrd="0" presId="urn:microsoft.com/office/officeart/2008/layout/AscendingPictureAccentProcess"/>
    <dgm:cxn modelId="{7619ABEE-E471-439D-868C-9AEA95696AA9}" srcId="{E63E5400-A351-4A66-BAF1-4448BC252424}" destId="{C10CD9E8-B4E3-439F-A314-64DF10521A0B}" srcOrd="1" destOrd="0" parTransId="{ACD6FA82-1680-4B56-A427-BF83060AF978}" sibTransId="{05C58BF7-D02C-4822-A9C9-0AD4EDE9F608}"/>
    <dgm:cxn modelId="{EFA4FBA1-A8C0-4D50-8067-2C11DEF46DD1}" type="presParOf" srcId="{14EE9AC6-0C3E-497D-9369-112D2189A075}" destId="{FF688169-4B61-44CC-AEAF-90943298B390}" srcOrd="0" destOrd="0" presId="urn:microsoft.com/office/officeart/2008/layout/AscendingPictureAccentProcess"/>
    <dgm:cxn modelId="{25D80DEE-E446-41E3-8917-E7D8CD63811A}" type="presParOf" srcId="{14EE9AC6-0C3E-497D-9369-112D2189A075}" destId="{EB578D94-056C-4BBC-BD2B-077B6696AFEF}" srcOrd="1" destOrd="0" presId="urn:microsoft.com/office/officeart/2008/layout/AscendingPictureAccentProcess"/>
    <dgm:cxn modelId="{EDD1D858-57EF-4432-A2F3-9E507321BDAF}" type="presParOf" srcId="{14EE9AC6-0C3E-497D-9369-112D2189A075}" destId="{60D61B3E-10AF-4BAF-8482-78783969763A}" srcOrd="2" destOrd="0" presId="urn:microsoft.com/office/officeart/2008/layout/AscendingPictureAccentProcess"/>
    <dgm:cxn modelId="{6063E185-793C-474B-A8C2-AAE58830AFB8}" type="presParOf" srcId="{14EE9AC6-0C3E-497D-9369-112D2189A075}" destId="{568A74D4-DE52-4B2D-9231-77D0CF11F029}" srcOrd="3" destOrd="0" presId="urn:microsoft.com/office/officeart/2008/layout/AscendingPictureAccentProcess"/>
    <dgm:cxn modelId="{13A4954C-7929-4846-911E-573FF96D80ED}" type="presParOf" srcId="{14EE9AC6-0C3E-497D-9369-112D2189A075}" destId="{51D526ED-E2DC-489B-A346-2452A3734F43}" srcOrd="4" destOrd="0" presId="urn:microsoft.com/office/officeart/2008/layout/AscendingPictureAccentProcess"/>
    <dgm:cxn modelId="{C119FE2F-F623-44CE-974A-2798A82D56B0}" type="presParOf" srcId="{14EE9AC6-0C3E-497D-9369-112D2189A075}" destId="{64525376-88AA-4F57-AC6E-F81E19A57D01}" srcOrd="5" destOrd="0" presId="urn:microsoft.com/office/officeart/2008/layout/AscendingPictureAccentProcess"/>
    <dgm:cxn modelId="{6F7D32EE-DA95-4F78-93A6-FE8B478F0178}" type="presParOf" srcId="{14EE9AC6-0C3E-497D-9369-112D2189A075}" destId="{097EA723-4E1F-4E13-9368-D356ABCCFF73}" srcOrd="6" destOrd="0" presId="urn:microsoft.com/office/officeart/2008/layout/AscendingPictureAccentProcess"/>
    <dgm:cxn modelId="{667E61AF-E907-40F5-BC6A-EE0C325C6A66}" type="presParOf" srcId="{14EE9AC6-0C3E-497D-9369-112D2189A075}" destId="{9487BAA2-BBB6-4744-998D-A3052F53655A}" srcOrd="7" destOrd="0" presId="urn:microsoft.com/office/officeart/2008/layout/AscendingPictureAccentProcess"/>
    <dgm:cxn modelId="{D6E72F4A-F7E2-4E3D-9FBE-77E6C456D089}" type="presParOf" srcId="{14EE9AC6-0C3E-497D-9369-112D2189A075}" destId="{699200BF-80BC-48EB-AEBA-9919F6C9A023}" srcOrd="8" destOrd="0" presId="urn:microsoft.com/office/officeart/2008/layout/AscendingPictureAccentProcess"/>
    <dgm:cxn modelId="{5242973B-9872-4422-BC49-630FD48E9A47}" type="presParOf" srcId="{14EE9AC6-0C3E-497D-9369-112D2189A075}" destId="{07CBA214-7C79-4C97-BC0F-13D7EDF6DE0E}" srcOrd="9" destOrd="0" presId="urn:microsoft.com/office/officeart/2008/layout/AscendingPictureAccentProcess"/>
    <dgm:cxn modelId="{086D9C9E-66F8-498A-BE7A-95723CA1E687}" type="presParOf" srcId="{14EE9AC6-0C3E-497D-9369-112D2189A075}" destId="{3961A900-8FC3-4ED7-ABC1-0A3DEDB29122}" srcOrd="10" destOrd="0" presId="urn:microsoft.com/office/officeart/2008/layout/AscendingPictureAccentProcess"/>
    <dgm:cxn modelId="{D53F74C2-E0EC-4486-89AA-BB725346F3C8}" type="presParOf" srcId="{14EE9AC6-0C3E-497D-9369-112D2189A075}" destId="{525BEB4C-094B-4269-ADE7-09B2DB000BFE}" srcOrd="11" destOrd="0" presId="urn:microsoft.com/office/officeart/2008/layout/AscendingPictureAccentProcess"/>
    <dgm:cxn modelId="{2FD9BE56-BA05-42A5-97BA-DAC49A61CCE7}" type="presParOf" srcId="{525BEB4C-094B-4269-ADE7-09B2DB000BFE}" destId="{3164F975-518E-4268-BE44-E61255851C5E}" srcOrd="0" destOrd="0" presId="urn:microsoft.com/office/officeart/2008/layout/AscendingPictureAccentProcess"/>
    <dgm:cxn modelId="{D1446173-0BB8-4596-98B6-11C6BBCC5137}" type="presParOf" srcId="{14EE9AC6-0C3E-497D-9369-112D2189A075}" destId="{7F96B082-83B9-47E4-95CF-A23ACFB43ACE}" srcOrd="12" destOrd="0" presId="urn:microsoft.com/office/officeart/2008/layout/AscendingPictureAccentProcess"/>
    <dgm:cxn modelId="{56E68019-D98E-4BBB-A8D4-8EE1BBB2D99A}" type="presParOf" srcId="{14EE9AC6-0C3E-497D-9369-112D2189A075}" destId="{966E5B2F-4ED0-442B-BDA3-72384BDAB327}" srcOrd="13" destOrd="0" presId="urn:microsoft.com/office/officeart/2008/layout/AscendingPictureAccentProcess"/>
    <dgm:cxn modelId="{C810899D-FF31-47B8-9126-46932EAC0DBF}" type="presParOf" srcId="{966E5B2F-4ED0-442B-BDA3-72384BDAB327}" destId="{934F93EE-29AF-442C-8009-AC0F9E7C5B1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38F-BAD1-4580-8B32-68A9EC54BCD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DB319-50DF-44C1-B401-E38CC30F7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691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436259" y="6581001"/>
            <a:ext cx="6699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Creating a Safer and Healthier World by Advancing the Science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i="1" dirty="0" smtClean="0">
                <a:solidFill>
                  <a:srgbClr val="FFFFFF"/>
                </a:solidFill>
              </a:rPr>
              <a:t>and Increasing the Impact of Toxicology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66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25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0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4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66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31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43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74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92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07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95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682" y="1143000"/>
            <a:ext cx="7781118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682" y="2102946"/>
            <a:ext cx="7781118" cy="432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682" y="6522926"/>
            <a:ext cx="864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C94CF-F0E3-034E-A0AE-4A0A40D16AD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57" y="6505330"/>
            <a:ext cx="7648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smtClean="0"/>
              <a:t>Creating a Safer and Healthier World by Advancing the Science</a:t>
            </a:r>
            <a:r>
              <a:rPr lang="en-US" dirty="0" smtClean="0"/>
              <a:t> </a:t>
            </a:r>
            <a:r>
              <a:rPr lang="en-US" i="1" dirty="0" smtClean="0"/>
              <a:t>and Increasing the Impact of Toxicology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60" y="6522926"/>
            <a:ext cx="864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977421B-4B30-824C-80E7-6D25DE9CF0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75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Villeneuve.dan@epa.gov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1046" y="15240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the Adverse Outcome Pathway Framework: </a:t>
            </a:r>
            <a:br>
              <a:rPr lang="en-US" dirty="0" smtClean="0"/>
            </a:br>
            <a:r>
              <a:rPr lang="en-US" dirty="0" smtClean="0"/>
              <a:t>Advances and Challenges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33499" y="4767113"/>
            <a:ext cx="6400800" cy="80130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Daniel L. Villeneuve </a:t>
            </a:r>
          </a:p>
          <a:p>
            <a:r>
              <a:rPr lang="en-US" sz="1800" dirty="0" smtClean="0"/>
              <a:t>US EPA* Mid-Continent Ecology Division, Duluth, MN, USA</a:t>
            </a:r>
            <a:endParaRPr lang="en-US" sz="18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106201" y="3538889"/>
            <a:ext cx="1095375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473392" y="3538889"/>
            <a:ext cx="1147409" cy="6858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7849401" y="3538889"/>
            <a:ext cx="1066800" cy="6858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cxnSp>
        <p:nvCxnSpPr>
          <p:cNvPr id="9" name="Straight Arrow Connector 8"/>
          <p:cNvCxnSpPr>
            <a:stCxn id="18" idx="3"/>
            <a:endCxn id="4" idx="1"/>
          </p:cNvCxnSpPr>
          <p:nvPr/>
        </p:nvCxnSpPr>
        <p:spPr bwMode="auto">
          <a:xfrm>
            <a:off x="4877601" y="3881789"/>
            <a:ext cx="2286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 bwMode="auto">
          <a:xfrm>
            <a:off x="6201576" y="3881789"/>
            <a:ext cx="271816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8" idx="1"/>
          </p:cNvCxnSpPr>
          <p:nvPr/>
        </p:nvCxnSpPr>
        <p:spPr bwMode="auto">
          <a:xfrm>
            <a:off x="7620801" y="3881789"/>
            <a:ext cx="2286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 bwMode="auto">
          <a:xfrm>
            <a:off x="381802" y="3538889"/>
            <a:ext cx="914399" cy="685800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 smtClean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1524801" y="3538889"/>
            <a:ext cx="9144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 bwMode="auto">
          <a:xfrm>
            <a:off x="1296201" y="3881789"/>
            <a:ext cx="2286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  <a:endCxn id="16" idx="1"/>
          </p:cNvCxnSpPr>
          <p:nvPr/>
        </p:nvCxnSpPr>
        <p:spPr bwMode="auto">
          <a:xfrm>
            <a:off x="2439201" y="3881789"/>
            <a:ext cx="2286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 bwMode="auto">
          <a:xfrm>
            <a:off x="2667801" y="3538889"/>
            <a:ext cx="9906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cxnSp>
        <p:nvCxnSpPr>
          <p:cNvPr id="17" name="Straight Arrow Connector 16"/>
          <p:cNvCxnSpPr>
            <a:stCxn id="16" idx="3"/>
            <a:endCxn id="18" idx="1"/>
          </p:cNvCxnSpPr>
          <p:nvPr/>
        </p:nvCxnSpPr>
        <p:spPr bwMode="auto">
          <a:xfrm>
            <a:off x="3658401" y="3881789"/>
            <a:ext cx="2286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 bwMode="auto">
          <a:xfrm>
            <a:off x="3887001" y="3538889"/>
            <a:ext cx="9906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83671" y="6080762"/>
            <a:ext cx="81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*The contents of this presentation neither constitute nor necessarily reflect US EPA policy.  Mention of trade names or commercial products does not indicate endorsement or recommendation for use.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2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6229" y="99991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  <a:latin typeface="Calibri"/>
                <a:cs typeface="Calibri"/>
              </a:rPr>
              <a:t>Principles of AOP Development</a:t>
            </a:r>
            <a:endParaRPr lang="en-US" sz="22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346" y="1146371"/>
            <a:ext cx="7676508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 smtClean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4. For most real-world applications, AOP networks are the functional unit of prediction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991915"/>
            <a:ext cx="990600" cy="3429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" name="Rectangle 8"/>
          <p:cNvSpPr/>
          <p:nvPr/>
        </p:nvSpPr>
        <p:spPr>
          <a:xfrm>
            <a:off x="4114800" y="2991915"/>
            <a:ext cx="9144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" name="Rounded Rectangle 9"/>
          <p:cNvSpPr/>
          <p:nvPr/>
        </p:nvSpPr>
        <p:spPr bwMode="auto">
          <a:xfrm>
            <a:off x="609600" y="5735113"/>
            <a:ext cx="762000" cy="533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dirty="0" smtClean="0"/>
              <a:t> </a:t>
            </a:r>
            <a:r>
              <a:rPr lang="en-US" sz="700" u="sng" dirty="0" smtClean="0"/>
              <a:t>ER</a:t>
            </a:r>
          </a:p>
          <a:p>
            <a:pPr algn="ctr" defTabSz="170078"/>
            <a:endParaRPr lang="en-US" sz="700" dirty="0" smtClean="0"/>
          </a:p>
          <a:p>
            <a:pPr algn="ctr" defTabSz="170078"/>
            <a:r>
              <a:rPr lang="en-US" sz="700" dirty="0" smtClean="0"/>
              <a:t>Antagonism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36377" y="3982517"/>
            <a:ext cx="685799" cy="533401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err="1" smtClean="0"/>
              <a:t>Hepatocyte</a:t>
            </a:r>
            <a:endParaRPr lang="en-US" sz="700" u="sng" dirty="0" smtClean="0"/>
          </a:p>
          <a:p>
            <a:pPr algn="ctr" defTabSz="170078"/>
            <a:r>
              <a:rPr lang="en-US" sz="700" dirty="0" smtClean="0"/>
              <a:t>Reduced VTG production</a:t>
            </a:r>
            <a:endParaRPr lang="en-US" sz="7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226977" y="3982517"/>
            <a:ext cx="600075" cy="533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Ovary</a:t>
            </a:r>
          </a:p>
          <a:p>
            <a:pPr algn="ctr" defTabSz="170078"/>
            <a:r>
              <a:rPr lang="en-US" sz="700" dirty="0" smtClean="0"/>
              <a:t>Impaired </a:t>
            </a:r>
            <a:r>
              <a:rPr lang="en-US" sz="700" dirty="0" err="1" smtClean="0"/>
              <a:t>Oocyte</a:t>
            </a:r>
            <a:r>
              <a:rPr lang="en-US" sz="700" dirty="0" smtClean="0"/>
              <a:t> Dev.</a:t>
            </a:r>
            <a:endParaRPr lang="en-US" sz="7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141377" y="3982517"/>
            <a:ext cx="914400" cy="53340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Female</a:t>
            </a:r>
          </a:p>
          <a:p>
            <a:pPr algn="ctr" defTabSz="170078"/>
            <a:r>
              <a:rPr lang="en-US" sz="700" dirty="0" smtClean="0"/>
              <a:t>Decreased ovulation/spawning</a:t>
            </a:r>
            <a:endParaRPr lang="en-US" sz="7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7436777" y="3982519"/>
            <a:ext cx="716623" cy="533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Population</a:t>
            </a:r>
          </a:p>
          <a:p>
            <a:pPr algn="ctr" defTabSz="170078"/>
            <a:r>
              <a:rPr lang="en-US" sz="700" dirty="0" smtClean="0"/>
              <a:t>Declining Trajectory</a:t>
            </a:r>
            <a:endParaRPr lang="en-US" sz="700" dirty="0"/>
          </a:p>
        </p:txBody>
      </p:sp>
      <p:cxnSp>
        <p:nvCxnSpPr>
          <p:cNvPr id="15" name="Straight Arrow Connector 14"/>
          <p:cNvCxnSpPr>
            <a:stCxn id="11" idx="3"/>
            <a:endCxn id="12" idx="1"/>
          </p:cNvCxnSpPr>
          <p:nvPr/>
        </p:nvCxnSpPr>
        <p:spPr bwMode="auto">
          <a:xfrm>
            <a:off x="4922176" y="4249218"/>
            <a:ext cx="30480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  <a:endCxn id="13" idx="1"/>
          </p:cNvCxnSpPr>
          <p:nvPr/>
        </p:nvCxnSpPr>
        <p:spPr bwMode="auto">
          <a:xfrm>
            <a:off x="5827052" y="4249218"/>
            <a:ext cx="314325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  <a:endCxn id="14" idx="1"/>
          </p:cNvCxnSpPr>
          <p:nvPr/>
        </p:nvCxnSpPr>
        <p:spPr bwMode="auto">
          <a:xfrm>
            <a:off x="7055777" y="4249218"/>
            <a:ext cx="381000" cy="1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 bwMode="auto">
          <a:xfrm>
            <a:off x="533400" y="3982515"/>
            <a:ext cx="754723" cy="5524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err="1" smtClean="0"/>
              <a:t>Aromatase</a:t>
            </a:r>
            <a:endParaRPr lang="en-US" sz="700" dirty="0" smtClean="0"/>
          </a:p>
          <a:p>
            <a:pPr algn="ctr" defTabSz="170078"/>
            <a:endParaRPr lang="en-US" sz="700" u="sng" dirty="0"/>
          </a:p>
          <a:p>
            <a:pPr algn="ctr" defTabSz="170078"/>
            <a:r>
              <a:rPr lang="en-US" sz="700" dirty="0" smtClean="0"/>
              <a:t>Inhibition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836077" y="3982517"/>
            <a:ext cx="609600" cy="53339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err="1" smtClean="0"/>
              <a:t>Granulosa</a:t>
            </a:r>
            <a:endParaRPr lang="en-US" sz="700" dirty="0" smtClean="0"/>
          </a:p>
          <a:p>
            <a:pPr algn="ctr" defTabSz="170078"/>
            <a:r>
              <a:rPr lang="en-US" sz="700" dirty="0" smtClean="0"/>
              <a:t>Reduced E2 synthesis</a:t>
            </a:r>
            <a:endParaRPr lang="en-US" sz="700" dirty="0"/>
          </a:p>
        </p:txBody>
      </p:sp>
      <p:cxnSp>
        <p:nvCxnSpPr>
          <p:cNvPr id="20" name="Straight Arrow Connector 19"/>
          <p:cNvCxnSpPr>
            <a:stCxn id="18" idx="3"/>
            <a:endCxn id="19" idx="1"/>
          </p:cNvCxnSpPr>
          <p:nvPr/>
        </p:nvCxnSpPr>
        <p:spPr bwMode="auto">
          <a:xfrm flipV="1">
            <a:off x="1288123" y="4249216"/>
            <a:ext cx="547954" cy="9524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  <a:endCxn id="58" idx="1"/>
          </p:cNvCxnSpPr>
          <p:nvPr/>
        </p:nvCxnSpPr>
        <p:spPr bwMode="auto">
          <a:xfrm flipV="1">
            <a:off x="2445677" y="4249215"/>
            <a:ext cx="449923" cy="1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 bwMode="auto">
          <a:xfrm>
            <a:off x="457200" y="3144315"/>
            <a:ext cx="762000" cy="609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dirty="0" smtClean="0"/>
              <a:t> </a:t>
            </a:r>
            <a:r>
              <a:rPr lang="en-US" sz="700" u="sng" dirty="0" smtClean="0"/>
              <a:t>AR</a:t>
            </a:r>
          </a:p>
          <a:p>
            <a:pPr defTabSz="170078"/>
            <a:endParaRPr lang="en-US" sz="700" dirty="0"/>
          </a:p>
          <a:p>
            <a:pPr algn="ctr" defTabSz="170078"/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Agonism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438400" y="3144315"/>
            <a:ext cx="762000" cy="609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dirty="0" smtClean="0"/>
              <a:t> </a:t>
            </a:r>
            <a:r>
              <a:rPr kumimoji="0" lang="en-US" sz="7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Theca/</a:t>
            </a:r>
          </a:p>
          <a:p>
            <a:pPr algn="ctr" defTabSz="170078"/>
            <a:r>
              <a:rPr kumimoji="0" lang="en-US" sz="7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Granulosa</a:t>
            </a:r>
          </a:p>
          <a:p>
            <a:pPr algn="ctr" defTabSz="170078"/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Reduced T &amp; E2 synthesis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447800" y="3144315"/>
            <a:ext cx="762000" cy="609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dirty="0" smtClean="0"/>
              <a:t> </a:t>
            </a:r>
            <a:r>
              <a:rPr kumimoji="0" lang="en-US" sz="7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Hypothalamic Neurons</a:t>
            </a:r>
          </a:p>
          <a:p>
            <a:pPr algn="ctr" defTabSz="170078"/>
            <a:r>
              <a:rPr lang="en-US" sz="700" dirty="0" smtClean="0"/>
              <a:t>(-) Feedback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 bwMode="auto">
          <a:xfrm>
            <a:off x="1219200" y="3449115"/>
            <a:ext cx="228600" cy="0"/>
          </a:xfrm>
          <a:prstGeom prst="straightConnector1">
            <a:avLst/>
          </a:prstGeom>
          <a:ln>
            <a:prstDash val="sysDot"/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auto">
          <a:xfrm>
            <a:off x="4267200" y="5735113"/>
            <a:ext cx="685799" cy="533401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err="1" smtClean="0"/>
              <a:t>Hepatocyte</a:t>
            </a:r>
            <a:endParaRPr lang="en-US" sz="700" u="sng" dirty="0" smtClean="0"/>
          </a:p>
          <a:p>
            <a:pPr algn="ctr" defTabSz="170078"/>
            <a:r>
              <a:rPr lang="en-US" sz="700" dirty="0" smtClean="0"/>
              <a:t>Reduced VTG production</a:t>
            </a:r>
            <a:endParaRPr lang="en-US" sz="7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5257800" y="5735113"/>
            <a:ext cx="600075" cy="533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Ovary</a:t>
            </a:r>
          </a:p>
          <a:p>
            <a:pPr algn="ctr" defTabSz="170078"/>
            <a:r>
              <a:rPr lang="en-US" sz="700" dirty="0" smtClean="0"/>
              <a:t>Impaired </a:t>
            </a:r>
            <a:r>
              <a:rPr lang="en-US" sz="700" dirty="0" err="1" smtClean="0"/>
              <a:t>Oocyte</a:t>
            </a:r>
            <a:r>
              <a:rPr lang="en-US" sz="700" dirty="0" smtClean="0"/>
              <a:t> Dev.</a:t>
            </a:r>
            <a:endParaRPr lang="en-US" sz="700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6172200" y="5735113"/>
            <a:ext cx="914400" cy="53340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Female</a:t>
            </a:r>
          </a:p>
          <a:p>
            <a:pPr algn="ctr" defTabSz="170078"/>
            <a:r>
              <a:rPr lang="en-US" sz="700" dirty="0" smtClean="0"/>
              <a:t>Decreased ovulation/spawning</a:t>
            </a:r>
            <a:endParaRPr lang="en-US" sz="7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7467600" y="5735115"/>
            <a:ext cx="716623" cy="533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Population</a:t>
            </a:r>
          </a:p>
          <a:p>
            <a:pPr algn="ctr" defTabSz="170078"/>
            <a:r>
              <a:rPr lang="en-US" sz="700" dirty="0" smtClean="0"/>
              <a:t>Declining Trajectory</a:t>
            </a:r>
            <a:endParaRPr lang="en-US" sz="700" dirty="0"/>
          </a:p>
        </p:txBody>
      </p:sp>
      <p:cxnSp>
        <p:nvCxnSpPr>
          <p:cNvPr id="30" name="Straight Arrow Connector 29"/>
          <p:cNvCxnSpPr>
            <a:stCxn id="26" idx="3"/>
            <a:endCxn id="27" idx="1"/>
          </p:cNvCxnSpPr>
          <p:nvPr/>
        </p:nvCxnSpPr>
        <p:spPr bwMode="auto">
          <a:xfrm>
            <a:off x="4952999" y="6001814"/>
            <a:ext cx="30480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3"/>
            <a:endCxn id="28" idx="1"/>
          </p:cNvCxnSpPr>
          <p:nvPr/>
        </p:nvCxnSpPr>
        <p:spPr bwMode="auto">
          <a:xfrm>
            <a:off x="5857875" y="6001814"/>
            <a:ext cx="314325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3"/>
            <a:endCxn id="29" idx="1"/>
          </p:cNvCxnSpPr>
          <p:nvPr/>
        </p:nvCxnSpPr>
        <p:spPr bwMode="auto">
          <a:xfrm>
            <a:off x="7086600" y="6001814"/>
            <a:ext cx="381000" cy="1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3"/>
            <a:endCxn id="26" idx="1"/>
          </p:cNvCxnSpPr>
          <p:nvPr/>
        </p:nvCxnSpPr>
        <p:spPr bwMode="auto">
          <a:xfrm>
            <a:off x="1371600" y="6001813"/>
            <a:ext cx="2895600" cy="1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3"/>
            <a:endCxn id="23" idx="1"/>
          </p:cNvCxnSpPr>
          <p:nvPr/>
        </p:nvCxnSpPr>
        <p:spPr bwMode="auto">
          <a:xfrm>
            <a:off x="2209800" y="3449115"/>
            <a:ext cx="2286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 bwMode="auto">
          <a:xfrm>
            <a:off x="4191000" y="3209582"/>
            <a:ext cx="685799" cy="468134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err="1" smtClean="0"/>
              <a:t>Hepatocyte</a:t>
            </a:r>
            <a:endParaRPr lang="en-US" sz="700" u="sng" dirty="0" smtClean="0"/>
          </a:p>
          <a:p>
            <a:pPr algn="ctr" defTabSz="170078"/>
            <a:r>
              <a:rPr lang="en-US" sz="700" dirty="0" smtClean="0"/>
              <a:t>Reduced VTG production</a:t>
            </a:r>
            <a:endParaRPr lang="en-US" sz="700" dirty="0"/>
          </a:p>
        </p:txBody>
      </p:sp>
      <p:sp>
        <p:nvSpPr>
          <p:cNvPr id="36" name="Rounded Rectangle 35"/>
          <p:cNvSpPr/>
          <p:nvPr/>
        </p:nvSpPr>
        <p:spPr bwMode="auto">
          <a:xfrm>
            <a:off x="5181600" y="3209582"/>
            <a:ext cx="600075" cy="46813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Ovary</a:t>
            </a:r>
          </a:p>
          <a:p>
            <a:pPr algn="ctr" defTabSz="170078"/>
            <a:r>
              <a:rPr lang="en-US" sz="700" dirty="0" smtClean="0"/>
              <a:t>Impaired </a:t>
            </a:r>
            <a:r>
              <a:rPr lang="en-US" sz="700" dirty="0" err="1" smtClean="0"/>
              <a:t>Oocyte</a:t>
            </a:r>
            <a:r>
              <a:rPr lang="en-US" sz="700" dirty="0" smtClean="0"/>
              <a:t> Dev.</a:t>
            </a:r>
            <a:endParaRPr lang="en-US" sz="700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6096000" y="3209582"/>
            <a:ext cx="914400" cy="46813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Female</a:t>
            </a:r>
          </a:p>
          <a:p>
            <a:pPr algn="ctr" defTabSz="170078"/>
            <a:r>
              <a:rPr lang="en-US" sz="700" dirty="0" smtClean="0"/>
              <a:t>Decreased ovulation/spawning</a:t>
            </a:r>
            <a:endParaRPr lang="en-US" sz="700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7391400" y="3209583"/>
            <a:ext cx="716623" cy="46813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Population</a:t>
            </a:r>
          </a:p>
          <a:p>
            <a:pPr algn="ctr" defTabSz="170078"/>
            <a:r>
              <a:rPr lang="en-US" sz="700" dirty="0" smtClean="0"/>
              <a:t>Declining Trajectory</a:t>
            </a:r>
            <a:endParaRPr lang="en-US" sz="700" dirty="0"/>
          </a:p>
        </p:txBody>
      </p:sp>
      <p:cxnSp>
        <p:nvCxnSpPr>
          <p:cNvPr id="39" name="Straight Arrow Connector 38"/>
          <p:cNvCxnSpPr>
            <a:stCxn id="35" idx="3"/>
            <a:endCxn id="36" idx="1"/>
          </p:cNvCxnSpPr>
          <p:nvPr/>
        </p:nvCxnSpPr>
        <p:spPr bwMode="auto">
          <a:xfrm>
            <a:off x="4876799" y="3443649"/>
            <a:ext cx="30480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3"/>
            <a:endCxn id="37" idx="1"/>
          </p:cNvCxnSpPr>
          <p:nvPr/>
        </p:nvCxnSpPr>
        <p:spPr bwMode="auto">
          <a:xfrm>
            <a:off x="5781675" y="3443649"/>
            <a:ext cx="314325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3"/>
            <a:endCxn id="38" idx="1"/>
          </p:cNvCxnSpPr>
          <p:nvPr/>
        </p:nvCxnSpPr>
        <p:spPr bwMode="auto">
          <a:xfrm>
            <a:off x="7010400" y="3443649"/>
            <a:ext cx="3810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3" idx="3"/>
            <a:endCxn id="62" idx="1"/>
          </p:cNvCxnSpPr>
          <p:nvPr/>
        </p:nvCxnSpPr>
        <p:spPr bwMode="auto">
          <a:xfrm>
            <a:off x="3200400" y="3449115"/>
            <a:ext cx="1524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 bwMode="auto">
          <a:xfrm>
            <a:off x="533400" y="4896915"/>
            <a:ext cx="7620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dirty="0" smtClean="0"/>
              <a:t>CYP17, CYP11A</a:t>
            </a:r>
          </a:p>
          <a:p>
            <a:pPr algn="ctr" defTabSz="170078"/>
            <a:endParaRPr lang="en-US" sz="700" dirty="0"/>
          </a:p>
          <a:p>
            <a:pPr algn="ctr" defTabSz="170078"/>
            <a:r>
              <a:rPr lang="en-US" sz="700" dirty="0" smtClean="0"/>
              <a:t>Inhibition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1981200" y="4896917"/>
            <a:ext cx="838200" cy="533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Theca/Granulosa</a:t>
            </a:r>
          </a:p>
          <a:p>
            <a:pPr algn="ctr" defTabSz="170078"/>
            <a:r>
              <a:rPr lang="en-US" sz="700" dirty="0" smtClean="0"/>
              <a:t>Reduced T &amp; E2 Synthesis</a:t>
            </a:r>
          </a:p>
        </p:txBody>
      </p:sp>
      <p:cxnSp>
        <p:nvCxnSpPr>
          <p:cNvPr id="45" name="Straight Arrow Connector 44"/>
          <p:cNvCxnSpPr>
            <a:stCxn id="43" idx="3"/>
            <a:endCxn id="44" idx="1"/>
          </p:cNvCxnSpPr>
          <p:nvPr/>
        </p:nvCxnSpPr>
        <p:spPr bwMode="auto">
          <a:xfrm>
            <a:off x="1295400" y="5163615"/>
            <a:ext cx="685800" cy="2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 bwMode="auto">
          <a:xfrm>
            <a:off x="4267200" y="4896916"/>
            <a:ext cx="685799" cy="533401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err="1" smtClean="0"/>
              <a:t>Hepatocyte</a:t>
            </a:r>
            <a:endParaRPr lang="en-US" sz="700" u="sng" dirty="0" smtClean="0"/>
          </a:p>
          <a:p>
            <a:pPr algn="ctr" defTabSz="170078"/>
            <a:r>
              <a:rPr lang="en-US" sz="700" dirty="0" smtClean="0"/>
              <a:t>Reduced VTG production</a:t>
            </a:r>
            <a:endParaRPr lang="en-US" sz="700" dirty="0"/>
          </a:p>
        </p:txBody>
      </p:sp>
      <p:sp>
        <p:nvSpPr>
          <p:cNvPr id="47" name="Rounded Rectangle 46"/>
          <p:cNvSpPr/>
          <p:nvPr/>
        </p:nvSpPr>
        <p:spPr bwMode="auto">
          <a:xfrm>
            <a:off x="5257800" y="4896916"/>
            <a:ext cx="600075" cy="533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Ovary</a:t>
            </a:r>
          </a:p>
          <a:p>
            <a:pPr algn="ctr" defTabSz="170078"/>
            <a:r>
              <a:rPr lang="en-US" sz="700" dirty="0" smtClean="0"/>
              <a:t>Impaired </a:t>
            </a:r>
            <a:r>
              <a:rPr lang="en-US" sz="700" dirty="0" err="1" smtClean="0"/>
              <a:t>Oocyte</a:t>
            </a:r>
            <a:r>
              <a:rPr lang="en-US" sz="700" dirty="0" smtClean="0"/>
              <a:t> Dev.</a:t>
            </a:r>
            <a:endParaRPr lang="en-US" sz="700" dirty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6172200" y="4896916"/>
            <a:ext cx="914400" cy="53340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Female</a:t>
            </a:r>
          </a:p>
          <a:p>
            <a:pPr algn="ctr" defTabSz="170078"/>
            <a:r>
              <a:rPr lang="en-US" sz="700" dirty="0" smtClean="0"/>
              <a:t>Decreased ovulation/spawning</a:t>
            </a:r>
            <a:endParaRPr lang="en-US" sz="700" dirty="0"/>
          </a:p>
        </p:txBody>
      </p:sp>
      <p:sp>
        <p:nvSpPr>
          <p:cNvPr id="49" name="Rounded Rectangle 48"/>
          <p:cNvSpPr/>
          <p:nvPr/>
        </p:nvSpPr>
        <p:spPr bwMode="auto">
          <a:xfrm>
            <a:off x="7467600" y="4896918"/>
            <a:ext cx="716623" cy="533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Population</a:t>
            </a:r>
          </a:p>
          <a:p>
            <a:pPr algn="ctr" defTabSz="170078"/>
            <a:r>
              <a:rPr lang="en-US" sz="700" dirty="0" smtClean="0"/>
              <a:t>Declining Trajectory</a:t>
            </a:r>
            <a:endParaRPr lang="en-US" sz="700" dirty="0"/>
          </a:p>
        </p:txBody>
      </p:sp>
      <p:cxnSp>
        <p:nvCxnSpPr>
          <p:cNvPr id="50" name="Straight Arrow Connector 49"/>
          <p:cNvCxnSpPr>
            <a:stCxn id="46" idx="3"/>
            <a:endCxn id="47" idx="1"/>
          </p:cNvCxnSpPr>
          <p:nvPr/>
        </p:nvCxnSpPr>
        <p:spPr bwMode="auto">
          <a:xfrm>
            <a:off x="4952999" y="5163617"/>
            <a:ext cx="30480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3"/>
            <a:endCxn id="48" idx="1"/>
          </p:cNvCxnSpPr>
          <p:nvPr/>
        </p:nvCxnSpPr>
        <p:spPr bwMode="auto">
          <a:xfrm>
            <a:off x="5857875" y="5163617"/>
            <a:ext cx="314325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3"/>
            <a:endCxn id="49" idx="1"/>
          </p:cNvCxnSpPr>
          <p:nvPr/>
        </p:nvCxnSpPr>
        <p:spPr bwMode="auto">
          <a:xfrm>
            <a:off x="7086600" y="5163617"/>
            <a:ext cx="381000" cy="1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0" idx="3"/>
            <a:endCxn id="46" idx="1"/>
          </p:cNvCxnSpPr>
          <p:nvPr/>
        </p:nvCxnSpPr>
        <p:spPr bwMode="auto">
          <a:xfrm>
            <a:off x="3962400" y="5163615"/>
            <a:ext cx="304800" cy="2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86200" y="2119961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Key events shared by multiple AOPs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495800" y="2458515"/>
            <a:ext cx="15240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86400" y="2458515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KERs shared by multiple AOPs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172200" y="2763315"/>
            <a:ext cx="228600" cy="228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 bwMode="auto">
          <a:xfrm>
            <a:off x="2895600" y="3982515"/>
            <a:ext cx="838200" cy="533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800" u="sng" dirty="0" smtClean="0"/>
              <a:t>Plasma</a:t>
            </a:r>
            <a:endParaRPr lang="en-US" sz="800" dirty="0" smtClean="0"/>
          </a:p>
          <a:p>
            <a:pPr algn="ctr" defTabSz="170078"/>
            <a:r>
              <a:rPr lang="en-US" sz="800" dirty="0" smtClean="0"/>
              <a:t>Reduced  circulating E2</a:t>
            </a:r>
          </a:p>
          <a:p>
            <a:pPr algn="ctr" defTabSz="170078"/>
            <a:endParaRPr lang="en-US" sz="800" dirty="0"/>
          </a:p>
        </p:txBody>
      </p:sp>
      <p:cxnSp>
        <p:nvCxnSpPr>
          <p:cNvPr id="59" name="Straight Arrow Connector 58"/>
          <p:cNvCxnSpPr>
            <a:stCxn id="58" idx="3"/>
            <a:endCxn id="11" idx="1"/>
          </p:cNvCxnSpPr>
          <p:nvPr/>
        </p:nvCxnSpPr>
        <p:spPr bwMode="auto">
          <a:xfrm>
            <a:off x="3733800" y="4249215"/>
            <a:ext cx="502577" cy="3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 bwMode="auto">
          <a:xfrm>
            <a:off x="3124200" y="4896915"/>
            <a:ext cx="838200" cy="533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800" u="sng" dirty="0" smtClean="0"/>
              <a:t>Plasma</a:t>
            </a:r>
            <a:endParaRPr lang="en-US" sz="800" dirty="0" smtClean="0"/>
          </a:p>
          <a:p>
            <a:pPr algn="ctr" defTabSz="170078"/>
            <a:r>
              <a:rPr lang="en-US" sz="800" dirty="0" smtClean="0"/>
              <a:t>Reduced  circulating E2</a:t>
            </a:r>
          </a:p>
          <a:p>
            <a:pPr algn="ctr" defTabSz="170078"/>
            <a:endParaRPr lang="en-US" sz="800" dirty="0"/>
          </a:p>
        </p:txBody>
      </p:sp>
      <p:cxnSp>
        <p:nvCxnSpPr>
          <p:cNvPr id="61" name="Straight Arrow Connector 60"/>
          <p:cNvCxnSpPr>
            <a:stCxn id="44" idx="3"/>
            <a:endCxn id="60" idx="1"/>
          </p:cNvCxnSpPr>
          <p:nvPr/>
        </p:nvCxnSpPr>
        <p:spPr bwMode="auto">
          <a:xfrm flipV="1">
            <a:off x="2819400" y="5163615"/>
            <a:ext cx="304800" cy="2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 bwMode="auto">
          <a:xfrm>
            <a:off x="3352800" y="3220515"/>
            <a:ext cx="685800" cy="457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800" u="sng" dirty="0" smtClean="0"/>
              <a:t>Plasma</a:t>
            </a:r>
            <a:endParaRPr lang="en-US" sz="800" dirty="0" smtClean="0"/>
          </a:p>
          <a:p>
            <a:pPr algn="ctr" defTabSz="170078"/>
            <a:r>
              <a:rPr lang="en-US" sz="800" dirty="0" smtClean="0"/>
              <a:t>Reduced  circulating E2</a:t>
            </a:r>
          </a:p>
          <a:p>
            <a:pPr algn="ctr" defTabSz="170078"/>
            <a:endParaRPr lang="en-US" sz="800" dirty="0"/>
          </a:p>
        </p:txBody>
      </p:sp>
      <p:cxnSp>
        <p:nvCxnSpPr>
          <p:cNvPr id="63" name="Straight Arrow Connector 62"/>
          <p:cNvCxnSpPr>
            <a:stCxn id="62" idx="3"/>
            <a:endCxn id="35" idx="1"/>
          </p:cNvCxnSpPr>
          <p:nvPr/>
        </p:nvCxnSpPr>
        <p:spPr bwMode="auto">
          <a:xfrm flipV="1">
            <a:off x="4038600" y="3443649"/>
            <a:ext cx="152400" cy="5466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9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6" grpId="0"/>
      <p:bldP spid="60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26377" y="5530921"/>
            <a:ext cx="762000" cy="533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dirty="0" smtClean="0"/>
              <a:t> </a:t>
            </a:r>
            <a:r>
              <a:rPr lang="en-US" sz="700" u="sng" dirty="0" smtClean="0"/>
              <a:t>ER</a:t>
            </a:r>
          </a:p>
          <a:p>
            <a:pPr algn="ctr" defTabSz="170078"/>
            <a:endParaRPr lang="en-US" sz="700" dirty="0" smtClean="0"/>
          </a:p>
          <a:p>
            <a:pPr algn="ctr" defTabSz="170078"/>
            <a:r>
              <a:rPr lang="en-US" sz="700" dirty="0" smtClean="0"/>
              <a:t>Antagonism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236377" y="3930723"/>
            <a:ext cx="685799" cy="533401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err="1" smtClean="0"/>
              <a:t>Hepatocyte</a:t>
            </a:r>
            <a:endParaRPr lang="en-US" sz="700" u="sng" dirty="0" smtClean="0"/>
          </a:p>
          <a:p>
            <a:pPr algn="ctr" defTabSz="170078"/>
            <a:r>
              <a:rPr lang="en-US" sz="700" dirty="0" smtClean="0"/>
              <a:t>Reduced VTG production</a:t>
            </a:r>
            <a:endParaRPr lang="en-US" sz="7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303177" y="3930723"/>
            <a:ext cx="600075" cy="533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Ovary</a:t>
            </a:r>
          </a:p>
          <a:p>
            <a:pPr algn="ctr" defTabSz="170078"/>
            <a:r>
              <a:rPr lang="en-US" sz="700" dirty="0" smtClean="0"/>
              <a:t>Impaired </a:t>
            </a:r>
            <a:r>
              <a:rPr lang="en-US" sz="700" dirty="0" err="1" smtClean="0"/>
              <a:t>Oocyte</a:t>
            </a:r>
            <a:r>
              <a:rPr lang="en-US" sz="700" dirty="0" smtClean="0"/>
              <a:t> Dev.</a:t>
            </a:r>
            <a:endParaRPr lang="en-US" sz="7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293777" y="3930723"/>
            <a:ext cx="914400" cy="533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Female</a:t>
            </a:r>
          </a:p>
          <a:p>
            <a:pPr algn="ctr" defTabSz="170078"/>
            <a:r>
              <a:rPr lang="en-US" sz="700" dirty="0" smtClean="0"/>
              <a:t>Decreased ovulation/spawning</a:t>
            </a:r>
            <a:endParaRPr lang="en-US" sz="7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7558354" y="3930725"/>
            <a:ext cx="716623" cy="533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smtClean="0"/>
              <a:t>Population</a:t>
            </a:r>
          </a:p>
          <a:p>
            <a:pPr algn="ctr" defTabSz="170078"/>
            <a:r>
              <a:rPr lang="en-US" sz="700" dirty="0" smtClean="0"/>
              <a:t>Declining Trajectory</a:t>
            </a:r>
            <a:endParaRPr lang="en-US" sz="700" dirty="0"/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 bwMode="auto">
          <a:xfrm>
            <a:off x="4922176" y="4197424"/>
            <a:ext cx="38100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>
            <a:off x="5903252" y="4197424"/>
            <a:ext cx="390525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7208177" y="4197424"/>
            <a:ext cx="350177" cy="1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 bwMode="auto">
          <a:xfrm>
            <a:off x="395554" y="3930721"/>
            <a:ext cx="754723" cy="5524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err="1" smtClean="0"/>
              <a:t>Aromatase</a:t>
            </a:r>
            <a:endParaRPr lang="en-US" sz="700" dirty="0" smtClean="0"/>
          </a:p>
          <a:p>
            <a:pPr algn="ctr" defTabSz="170078"/>
            <a:endParaRPr lang="en-US" sz="700" u="sng" dirty="0"/>
          </a:p>
          <a:p>
            <a:pPr algn="ctr" defTabSz="170078"/>
            <a:r>
              <a:rPr lang="en-US" sz="700" dirty="0" smtClean="0"/>
              <a:t>Inhibition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102777" y="3930723"/>
            <a:ext cx="609600" cy="53339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u="sng" dirty="0" err="1" smtClean="0"/>
              <a:t>Granulosa</a:t>
            </a:r>
            <a:endParaRPr lang="en-US" sz="700" dirty="0" smtClean="0"/>
          </a:p>
          <a:p>
            <a:pPr algn="ctr" defTabSz="170078"/>
            <a:r>
              <a:rPr lang="en-US" sz="700" dirty="0" smtClean="0"/>
              <a:t>Reduced E2 synthesis</a:t>
            </a:r>
            <a:endParaRPr lang="en-US" sz="700" dirty="0"/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 bwMode="auto">
          <a:xfrm flipV="1">
            <a:off x="1150277" y="4197422"/>
            <a:ext cx="952500" cy="9524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3"/>
            <a:endCxn id="24" idx="1"/>
          </p:cNvCxnSpPr>
          <p:nvPr/>
        </p:nvCxnSpPr>
        <p:spPr bwMode="auto">
          <a:xfrm flipV="1">
            <a:off x="2712377" y="4197421"/>
            <a:ext cx="304800" cy="1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350177" y="3092521"/>
            <a:ext cx="762000" cy="609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dirty="0" smtClean="0"/>
              <a:t> </a:t>
            </a:r>
            <a:r>
              <a:rPr lang="en-US" sz="700" u="sng" dirty="0" smtClean="0"/>
              <a:t>AR</a:t>
            </a:r>
          </a:p>
          <a:p>
            <a:pPr defTabSz="170078"/>
            <a:endParaRPr lang="en-US" sz="700" dirty="0"/>
          </a:p>
          <a:p>
            <a:pPr algn="ctr" defTabSz="170078"/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Agonism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340777" y="3092521"/>
            <a:ext cx="762000" cy="609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dirty="0" smtClean="0"/>
              <a:t> </a:t>
            </a:r>
            <a:r>
              <a:rPr kumimoji="0" lang="en-US" sz="7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Hypothalamic Neurons</a:t>
            </a:r>
          </a:p>
          <a:p>
            <a:pPr algn="ctr" defTabSz="170078"/>
            <a:r>
              <a:rPr lang="en-US" sz="700" dirty="0" smtClean="0"/>
              <a:t>(-) Feedback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 bwMode="auto">
          <a:xfrm>
            <a:off x="1112177" y="3397321"/>
            <a:ext cx="228600" cy="0"/>
          </a:xfrm>
          <a:prstGeom prst="straightConnector1">
            <a:avLst/>
          </a:prstGeom>
          <a:ln>
            <a:prstDash val="sysDot"/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7"/>
          <p:cNvCxnSpPr>
            <a:stCxn id="5" idx="3"/>
            <a:endCxn id="24" idx="2"/>
          </p:cNvCxnSpPr>
          <p:nvPr/>
        </p:nvCxnSpPr>
        <p:spPr bwMode="auto">
          <a:xfrm flipV="1">
            <a:off x="1188377" y="4464121"/>
            <a:ext cx="2247900" cy="1333500"/>
          </a:xfrm>
          <a:prstGeom prst="bentConnector2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8"/>
          <p:cNvCxnSpPr>
            <a:stCxn id="18" idx="3"/>
            <a:endCxn id="14" idx="0"/>
          </p:cNvCxnSpPr>
          <p:nvPr/>
        </p:nvCxnSpPr>
        <p:spPr bwMode="auto">
          <a:xfrm>
            <a:off x="2102777" y="3397321"/>
            <a:ext cx="304800" cy="533402"/>
          </a:xfrm>
          <a:prstGeom prst="bentConnector2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 bwMode="auto">
          <a:xfrm>
            <a:off x="395554" y="4845121"/>
            <a:ext cx="7620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700" dirty="0" smtClean="0"/>
              <a:t>CYP17, CYP11A</a:t>
            </a:r>
          </a:p>
          <a:p>
            <a:pPr algn="ctr" defTabSz="170078"/>
            <a:endParaRPr lang="en-US" sz="700" dirty="0"/>
          </a:p>
          <a:p>
            <a:pPr algn="ctr" defTabSz="170078"/>
            <a:r>
              <a:rPr lang="en-US" sz="700" dirty="0" smtClean="0"/>
              <a:t>Inhibition</a:t>
            </a:r>
          </a:p>
        </p:txBody>
      </p:sp>
      <p:cxnSp>
        <p:nvCxnSpPr>
          <p:cNvPr id="23" name="Straight Arrow Connector 49"/>
          <p:cNvCxnSpPr>
            <a:stCxn id="22" idx="3"/>
            <a:endCxn id="14" idx="2"/>
          </p:cNvCxnSpPr>
          <p:nvPr/>
        </p:nvCxnSpPr>
        <p:spPr bwMode="auto">
          <a:xfrm flipV="1">
            <a:off x="1157554" y="4464121"/>
            <a:ext cx="1250023" cy="647700"/>
          </a:xfrm>
          <a:prstGeom prst="bentConnector2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 bwMode="auto">
          <a:xfrm>
            <a:off x="3017177" y="3930721"/>
            <a:ext cx="838200" cy="533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800" u="sng" dirty="0" smtClean="0"/>
              <a:t>Plasma</a:t>
            </a:r>
            <a:endParaRPr lang="en-US" sz="800" dirty="0" smtClean="0"/>
          </a:p>
          <a:p>
            <a:pPr algn="ctr" defTabSz="170078"/>
            <a:r>
              <a:rPr lang="en-US" sz="800" dirty="0" smtClean="0"/>
              <a:t>Reduced  circulating E2</a:t>
            </a:r>
          </a:p>
          <a:p>
            <a:pPr algn="ctr" defTabSz="170078"/>
            <a:endParaRPr lang="en-US" sz="800" dirty="0"/>
          </a:p>
        </p:txBody>
      </p:sp>
      <p:cxnSp>
        <p:nvCxnSpPr>
          <p:cNvPr id="25" name="Straight Arrow Connector 24"/>
          <p:cNvCxnSpPr>
            <a:stCxn id="24" idx="3"/>
            <a:endCxn id="6" idx="1"/>
          </p:cNvCxnSpPr>
          <p:nvPr/>
        </p:nvCxnSpPr>
        <p:spPr bwMode="auto">
          <a:xfrm>
            <a:off x="3855377" y="4197421"/>
            <a:ext cx="381000" cy="3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85434" y="4695522"/>
            <a:ext cx="45467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By building modular AOPs, we gradually describe the complexity of potential interactions.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AOPs meet systems biology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35623" y="82561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alibri"/>
                <a:cs typeface="Calibri"/>
              </a:rPr>
              <a:t>Principles of AOP Development</a:t>
            </a:r>
            <a:endParaRPr lang="en-US"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02577" y="1816171"/>
            <a:ext cx="7676508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 smtClean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4. For most real-world applications, AOP networks are the functional unit of prediction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3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  <a:cs typeface="Calibri"/>
              </a:rPr>
              <a:t>Principles of AOP Development</a:t>
            </a:r>
            <a:endParaRPr lang="en-US"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9823" y="1334703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5. </a:t>
            </a:r>
            <a:r>
              <a:rPr lang="en-US" sz="3200" noProof="0" dirty="0" smtClean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AOPs are living documents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131194"/>
            <a:ext cx="8458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AOPs are a way of organizing existing knowledge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As methods for observing biology evolve: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possibilities for KEs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Ability to measure KEs with greater precision/accuracy</a:t>
            </a: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As new experiments are published: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Weight of evidence supporting (or rejecting) KERs grows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AOPs and new branches in AOP networks discovered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There is no objective “complete AOP”</a:t>
            </a:r>
          </a:p>
        </p:txBody>
      </p:sp>
    </p:spTree>
    <p:extLst>
      <p:ext uri="{BB962C8B-B14F-4D97-AF65-F5344CB8AC3E}">
        <p14:creationId xmlns="" xmlns:p14="http://schemas.microsoft.com/office/powerpoint/2010/main" val="21139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6410326" y="2296427"/>
            <a:ext cx="2743200" cy="37338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39109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  <a:cs typeface="Calibri"/>
              </a:rPr>
              <a:t>Principles of AOP Development</a:t>
            </a:r>
            <a:endParaRPr lang="en-US"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139021"/>
            <a:ext cx="8548099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5. AOPs are living documents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1539357"/>
              </p:ext>
            </p:extLst>
          </p:nvPr>
        </p:nvGraphicFramePr>
        <p:xfrm>
          <a:off x="457201" y="2220227"/>
          <a:ext cx="6248399" cy="329184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449008"/>
                <a:gridCol w="47993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Stages of AOP Development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Characteristics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Putative AOPs: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Hypothesized set of KEs and KERs primarily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supported by biological plausibility and/or statistical inference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Formal AOPs: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Include assembly and evaluation of the supporting weight of evidence – developed in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AOP knowledgebase in accordance with internationally-harmonized OECD guidance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Quantitative AOPs: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Supported by quantitative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relationships and/or computational models that allow quantitative translation of key event measurements into predicted probability or severity of adverse outcome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1" y="1748621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Operationally-defined “stages” of AOP development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1" y="2296427"/>
            <a:ext cx="1447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 algn="ctr"/>
            <a:r>
              <a:rPr lang="en-US" sz="1400" b="1" dirty="0" smtClean="0">
                <a:latin typeface="Calibri" panose="020F0502020204030204" pitchFamily="34" charset="0"/>
              </a:rPr>
              <a:t>Increasing</a:t>
            </a:r>
          </a:p>
          <a:p>
            <a:pPr marL="115888" indent="-115888" algn="ctr"/>
            <a:endParaRPr lang="en-US" sz="1400" dirty="0" smtClean="0">
              <a:latin typeface="Calibri" panose="020F0502020204030204" pitchFamily="34" charset="0"/>
            </a:endParaRPr>
          </a:p>
          <a:p>
            <a:pPr marL="115888" indent="-115888" algn="ctr">
              <a:buFont typeface="Arial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Depth of evidence /understanding</a:t>
            </a:r>
          </a:p>
          <a:p>
            <a:pPr marL="115888" indent="-115888" algn="ctr">
              <a:buFont typeface="Arial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115888" indent="-115888" algn="ctr">
              <a:buFont typeface="Arial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Transparency /defensibility</a:t>
            </a:r>
          </a:p>
          <a:p>
            <a:pPr marL="115888" indent="-115888" algn="ctr">
              <a:buFont typeface="Arial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115888" indent="-115888" algn="ctr">
              <a:buFont typeface="Arial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Quantitative precision</a:t>
            </a:r>
          </a:p>
          <a:p>
            <a:pPr marL="115888" indent="-115888" algn="ctr">
              <a:buFont typeface="Arial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115888" indent="-115888" algn="ctr">
              <a:buFont typeface="Arial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Cost</a:t>
            </a:r>
          </a:p>
          <a:p>
            <a:pPr marL="115888" indent="-115888" algn="ctr">
              <a:buFont typeface="Arial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Data needs</a:t>
            </a:r>
          </a:p>
          <a:p>
            <a:pPr marL="115888" indent="-115888" algn="ctr">
              <a:buFont typeface="Arial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Time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5725427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All stages have potential utility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Level of development desired/required depends on the application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0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6694" y="1467745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Needs from a user standpoint: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Systematically organized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Transparent, well documented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Scientifically-defensible, credible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Accessible and searchable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Integration and analysis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580" y="1152783"/>
            <a:ext cx="5135078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Transferrable Knowledge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026" name="Picture 2" descr="brain in a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883" y="2245566"/>
            <a:ext cx="4148864" cy="3041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04347" y="4670723"/>
            <a:ext cx="16764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0547" y="4746923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Users’ handbook </a:t>
            </a:r>
            <a:r>
              <a:rPr lang="en-US" sz="1600" dirty="0" smtClean="0">
                <a:latin typeface="Calibri"/>
                <a:cs typeface="Calibri"/>
              </a:rPr>
              <a:t>supplement  to OECD guidance document for developing and assessing AOPs.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6694" y="3388689"/>
            <a:ext cx="4379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Needs from a developer standpoint: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Collaboration / crowd-sourcing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Avoiding duplicative effort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screen">
            <a:lum bright="-30000"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264" y="4746923"/>
            <a:ext cx="2397230" cy="1645860"/>
          </a:xfrm>
          <a:prstGeom prst="rect">
            <a:avLst/>
          </a:prstGeom>
          <a:ln w="3175" cap="sq" cmpd="sng">
            <a:solidFill>
              <a:srgbClr val="0665A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424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55" y="1553708"/>
            <a:ext cx="6305863" cy="47821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2568340"/>
            <a:ext cx="3699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</a:rPr>
              <a:t>https://aopkb.org/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5349" y="3483103"/>
            <a:ext cx="2954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AOP-Wiki publically accessible since September, 2014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Other modules and tools under development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8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512" y="1491916"/>
            <a:ext cx="74866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3512" y="1310640"/>
            <a:ext cx="3886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Modular organization.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Allows independent KE, KER pages to be linked to multiple AOPs.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3061" y="4821455"/>
            <a:ext cx="251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Page contents align with sections of the “User’s Handbook”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5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969" y="1484351"/>
            <a:ext cx="373313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995060"/>
            <a:ext cx="7848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70C0"/>
                </a:solidFill>
                <a:latin typeface="Calibri"/>
                <a:ea typeface="+mn-ea"/>
              </a:rPr>
              <a:t>AOPs are modular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KEs and KERs are shared by multiple AOPs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No need to re-write the same descriptions over and over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Reusability (best practices)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70C0"/>
                </a:solidFill>
                <a:latin typeface="Calibri"/>
                <a:ea typeface="+mn-ea"/>
              </a:rPr>
              <a:t>AOPs are living documents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KE and KER descriptions can be expected to evolve over time</a:t>
            </a:r>
          </a:p>
          <a:p>
            <a:pPr marL="568325" lvl="1" indent="-1111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As descriptions are updated and expanded – all AOP descriptions they link to update automatically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70C0"/>
                </a:solidFill>
                <a:latin typeface="Calibri"/>
                <a:ea typeface="+mn-ea"/>
              </a:rPr>
              <a:t>AOP networks for prediction</a:t>
            </a:r>
          </a:p>
          <a:p>
            <a:pPr marL="568325" lvl="1" indent="-1111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Entry of structured information in KB allows for de-facto assembly of AOP networks.</a:t>
            </a:r>
          </a:p>
        </p:txBody>
      </p:sp>
      <p:pic>
        <p:nvPicPr>
          <p:cNvPr id="2050" name="Picture 2" descr="network workgrou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080" y="186535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pclipart.com/computer/icons/status/.cache/network_receiv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69" y="16863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pclipart.com/computer/icons/status/.cache/network_receiv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35718" y="17758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7597"/>
            <a:ext cx="8085221" cy="6858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Helvetica"/>
                <a:cs typeface="Helvetica"/>
              </a:rPr>
              <a:t>AOP-KB supports principles of AOP development</a:t>
            </a:r>
            <a:endParaRPr lang="en-US" sz="2800" b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3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28" y="1597794"/>
            <a:ext cx="7781118" cy="2637321"/>
          </a:xfrm>
        </p:spPr>
        <p:txBody>
          <a:bodyPr>
            <a:normAutofit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Challenges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5391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2299" y="2470176"/>
            <a:ext cx="2464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As of Oct. 20, 2015</a:t>
            </a:r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113 AOPs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14 under review</a:t>
            </a:r>
          </a:p>
          <a:p>
            <a:pPr algn="ctr"/>
            <a:r>
              <a:rPr lang="en-US" sz="2400" b="1" dirty="0" smtClean="0"/>
              <a:t>17 open for comment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183" r="67355"/>
          <a:stretch/>
        </p:blipFill>
        <p:spPr>
          <a:xfrm>
            <a:off x="163510" y="2015082"/>
            <a:ext cx="5869230" cy="42119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580" y="1152783"/>
            <a:ext cx="3546144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Expanding the KB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0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0" y="1404442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</a:rPr>
              <a:t>We can rapidly and cost effectively generate pathway-based data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Activity of 1000s of chemicals in 100s of pathways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Wealth of basic biology and mechanistic toxicology studies in the extant literature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500" y="3706461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prstClr val="black"/>
                </a:solidFill>
                <a:latin typeface="Calibri"/>
                <a:ea typeface="+mn-ea"/>
              </a:rPr>
              <a:t>Scientific challenge of the 21</a:t>
            </a:r>
            <a:r>
              <a:rPr lang="en-US" sz="2000" u="sng" baseline="30000" dirty="0" smtClean="0">
                <a:solidFill>
                  <a:prstClr val="black"/>
                </a:solidFill>
                <a:latin typeface="Calibri"/>
                <a:ea typeface="+mn-ea"/>
              </a:rPr>
              <a:t>st</a:t>
            </a:r>
            <a:r>
              <a:rPr lang="en-US" sz="2000" u="sng" dirty="0" smtClean="0">
                <a:solidFill>
                  <a:prstClr val="black"/>
                </a:solidFill>
                <a:latin typeface="Calibri"/>
                <a:ea typeface="+mn-ea"/>
              </a:rPr>
              <a:t> C….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How do we make effective use of those data and our wealth of existing scientific knowledge to support regulatory decision-making?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560579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ea typeface="+mn-ea"/>
              </a:rPr>
              <a:t>AOPs are part of the solution.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6" name="Picture 4" descr="http://cdn.morguefile.com/imageData/public/files/g/grafixar/preview/fldr_2008_11_15/file00021204407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44" y="1404442"/>
            <a:ext cx="3353738" cy="2514600"/>
          </a:xfrm>
          <a:prstGeom prst="rect">
            <a:avLst/>
          </a:prstGeom>
          <a:noFill/>
          <a:ln>
            <a:solidFill>
              <a:srgbClr val="0665AB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dn.morguefile.com/imageData/public/files/b/BegoBego/05/l/1431698362dcoa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46382" y="4110173"/>
            <a:ext cx="3352800" cy="1757227"/>
          </a:xfrm>
          <a:prstGeom prst="rect">
            <a:avLst/>
          </a:prstGeom>
          <a:noFill/>
          <a:ln>
            <a:solidFill>
              <a:srgbClr val="0665AB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291080"/>
            <a:ext cx="2791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Toxicity Testing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1031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36802" y="1137666"/>
            <a:ext cx="9704650" cy="5597980"/>
            <a:chOff x="3257210" y="1226154"/>
            <a:chExt cx="9704650" cy="5597980"/>
          </a:xfrm>
        </p:grpSpPr>
        <p:sp>
          <p:nvSpPr>
            <p:cNvPr id="4" name="TextBox 3"/>
            <p:cNvSpPr txBox="1"/>
            <p:nvPr/>
          </p:nvSpPr>
          <p:spPr>
            <a:xfrm>
              <a:off x="5806816" y="1253762"/>
              <a:ext cx="2288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1% - Respiratory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257210" y="1226154"/>
              <a:ext cx="9704650" cy="5597980"/>
              <a:chOff x="4002281" y="1226154"/>
              <a:chExt cx="9704650" cy="5597980"/>
            </a:xfrm>
          </p:grpSpPr>
          <p:graphicFrame>
            <p:nvGraphicFramePr>
              <p:cNvPr id="6" name="Chart 5"/>
              <p:cNvGraphicFramePr>
                <a:graphicFrameLocks/>
              </p:cNvGraphicFramePr>
              <p:nvPr>
                <p:extLst>
                  <p:ext uri="{D42A27DB-BD31-4B8C-83A1-F6EECF244321}">
                    <p14:modId xmlns="" xmlns:p14="http://schemas.microsoft.com/office/powerpoint/2010/main" val="3676918391"/>
                  </p:ext>
                </p:extLst>
              </p:nvPr>
            </p:nvGraphicFramePr>
            <p:xfrm>
              <a:off x="5147734" y="1456267"/>
              <a:ext cx="8559197" cy="53678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5259054" y="1954763"/>
                <a:ext cx="1913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Immune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85751" y="1658082"/>
                <a:ext cx="1168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Kidney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002281" y="2264919"/>
                <a:ext cx="2798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Metabolic/ Energy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43956" y="1226154"/>
                <a:ext cx="1035379" cy="3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Other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8473780" y="1503215"/>
                <a:ext cx="287866" cy="293919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518402" y="1893297"/>
                <a:ext cx="821992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334502" y="2162628"/>
                <a:ext cx="1582182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96680" y="2464770"/>
                <a:ext cx="1441511" cy="18068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 rot="1319144">
                <a:off x="7725488" y="3369436"/>
                <a:ext cx="93487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Muscle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466144">
                <a:off x="6815536" y="3716991"/>
                <a:ext cx="18582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Heart/ Vascular</a:t>
                </a:r>
                <a:endParaRPr lang="en-US" dirty="0"/>
              </a:p>
            </p:txBody>
          </p:sp>
        </p:grpSp>
      </p:grpSp>
      <p:sp>
        <p:nvSpPr>
          <p:cNvPr id="17" name="Title 1"/>
          <p:cNvSpPr txBox="1">
            <a:spLocks/>
          </p:cNvSpPr>
          <p:nvPr/>
        </p:nvSpPr>
        <p:spPr>
          <a:xfrm>
            <a:off x="-59736" y="630277"/>
            <a:ext cx="3546144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Expanding the KB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5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4232" y="6222572"/>
            <a:ext cx="264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ToxCast</a:t>
            </a:r>
            <a:r>
              <a:rPr lang="en-US" dirty="0" smtClean="0"/>
              <a:t> N/A KE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36423" y="0"/>
            <a:ext cx="7456869" cy="6407238"/>
            <a:chOff x="7272208" y="247509"/>
            <a:chExt cx="7456869" cy="6407238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62789389"/>
                </p:ext>
              </p:extLst>
            </p:nvPr>
          </p:nvGraphicFramePr>
          <p:xfrm>
            <a:off x="7272208" y="247509"/>
            <a:ext cx="7456869" cy="64072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8857978" y="3190383"/>
              <a:ext cx="1802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ToxCast MIE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05616" y="4957454"/>
              <a:ext cx="165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ToxCast KE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13083" y="4971177"/>
              <a:ext cx="165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Other KE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13083" y="3160810"/>
              <a:ext cx="165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Other MIE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533208" y="2667365"/>
              <a:ext cx="64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33208" y="4505607"/>
              <a:ext cx="64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85566" y="2711094"/>
              <a:ext cx="64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20641" y="4500796"/>
              <a:ext cx="64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65420" y="5644091"/>
              <a:ext cx="64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5264419" y="6074075"/>
            <a:ext cx="186835" cy="333163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82580" y="1152783"/>
            <a:ext cx="3546144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Expanding the KB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6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2" y="963352"/>
            <a:ext cx="5322772" cy="944628"/>
          </a:xfrm>
        </p:spPr>
        <p:txBody>
          <a:bodyPr>
            <a:normAutofit fontScale="90000"/>
          </a:bodyPr>
          <a:lstStyle/>
          <a:p>
            <a:r>
              <a:rPr lang="en-US" sz="2800" b="1" u="sng" dirty="0" smtClean="0"/>
              <a:t>OECD AOP Development Project 1.29</a:t>
            </a:r>
            <a:endParaRPr lang="en-US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07717" y="1598205"/>
            <a:ext cx="7569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catalog of putative AOPs that will enhance the utility of US EPA ToxCast high throughput screening data for hazard identification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07717" y="2967335"/>
            <a:ext cx="5539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Hypothesized set of KEs and KERs primarily supported by biological plausibility and/or statistical inference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02" y="3079089"/>
            <a:ext cx="3082010" cy="376505"/>
          </a:xfrm>
          <a:prstGeom prst="rect">
            <a:avLst/>
          </a:prstGeom>
        </p:spPr>
      </p:pic>
      <p:pic>
        <p:nvPicPr>
          <p:cNvPr id="2052" name="Picture 4" descr="skeleton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56" y="4251816"/>
            <a:ext cx="11906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keleton 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91" y="4212918"/>
            <a:ext cx="1066864" cy="1372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keleton 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25" y="4177096"/>
            <a:ext cx="495556" cy="1444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5502" y="4072636"/>
            <a:ext cx="55393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 set of “skeleton” KE and KER pages on which the community could build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To the extent possible coordinating KE naming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Build some preliminary AOP networks with which to test AOP network visualization and analysis approaches.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716" y="2498634"/>
            <a:ext cx="5539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Focused on breadth, not depth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8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155" y="1289458"/>
            <a:ext cx="734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Vocabulary:  A current challenge in AOP creation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0822" y="1945931"/>
            <a:ext cx="689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dirty="0" smtClean="0"/>
              <a:t>Very difficult to create a controlled vocabulary that can accommodate the diversity of potential KE, KERs that could be included in an AOP.</a:t>
            </a:r>
          </a:p>
          <a:p>
            <a:pPr marL="114300" indent="-114300">
              <a:buFont typeface="Arial" pitchFamily="34" charset="0"/>
              <a:buChar char="•"/>
            </a:pPr>
            <a:endParaRPr lang="en-US" dirty="0" smtClean="0"/>
          </a:p>
          <a:p>
            <a:pPr marL="114300" indent="-114300">
              <a:buFont typeface="Arial" pitchFamily="34" charset="0"/>
              <a:buChar char="•"/>
            </a:pPr>
            <a:r>
              <a:rPr lang="en-US" dirty="0" smtClean="0"/>
              <a:t>Lack of standardized naming and </a:t>
            </a:r>
            <a:r>
              <a:rPr lang="en-US" dirty="0" err="1" smtClean="0"/>
              <a:t>ontologies</a:t>
            </a:r>
            <a:r>
              <a:rPr lang="en-US" dirty="0" smtClean="0"/>
              <a:t> for genes, proteins, pathways, etc. particularly across fields and for different taxa.</a:t>
            </a:r>
          </a:p>
          <a:p>
            <a:pPr marL="114300" indent="-114300">
              <a:buFont typeface="Arial" pitchFamily="34" charset="0"/>
              <a:buChar char="•"/>
            </a:pPr>
            <a:endParaRPr lang="en-US" dirty="0" smtClean="0"/>
          </a:p>
          <a:p>
            <a:pPr marL="114300" indent="-114300">
              <a:buFont typeface="Arial" pitchFamily="34" charset="0"/>
              <a:buChar char="•"/>
            </a:pPr>
            <a:r>
              <a:rPr lang="en-US" dirty="0" smtClean="0"/>
              <a:t>Many terms that mean the same thing, or perhaps slightly different things to different people.</a:t>
            </a:r>
          </a:p>
          <a:p>
            <a:pPr marL="114300" indent="-114300">
              <a:buFont typeface="Arial" pitchFamily="34" charset="0"/>
              <a:buChar char="•"/>
            </a:pPr>
            <a:endParaRPr lang="en-US" dirty="0" smtClean="0"/>
          </a:p>
          <a:p>
            <a:pPr marL="114300" indent="-114300">
              <a:buFont typeface="Arial" pitchFamily="34" charset="0"/>
              <a:buChar char="•"/>
            </a:pPr>
            <a:r>
              <a:rPr lang="en-US" dirty="0" smtClean="0"/>
              <a:t>Even slight variants in title can lead to creation of separate pages for the same event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Steroid concentrations, reduced vs. steroid concentrations, decreased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reproduction, impaired vs. reproductive dysfunction, induced</a:t>
            </a:r>
          </a:p>
          <a:p>
            <a:pPr marL="114300" indent="-114300">
              <a:buFont typeface="Arial" pitchFamily="34" charset="0"/>
              <a:buChar char="•"/>
            </a:pPr>
            <a:endParaRPr lang="en-US" b="1" i="1" dirty="0" smtClean="0"/>
          </a:p>
          <a:p>
            <a:pPr marL="114300" indent="-114300">
              <a:buFont typeface="Arial" pitchFamily="34" charset="0"/>
              <a:buChar char="•"/>
            </a:pPr>
            <a:r>
              <a:rPr lang="en-US" b="1" i="1" dirty="0" smtClean="0"/>
              <a:t>Use </a:t>
            </a:r>
            <a:r>
              <a:rPr lang="en-US" b="1" i="1" dirty="0"/>
              <a:t>existing KEs &amp; KERs to create your AOP whenever possible</a:t>
            </a:r>
            <a:endParaRPr lang="en-US" dirty="0"/>
          </a:p>
          <a:p>
            <a:pPr marL="114300" indent="-114300">
              <a:buFont typeface="Arial" pitchFamily="34" charset="0"/>
              <a:buChar char="•"/>
            </a:pP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05287" y="1807865"/>
            <a:ext cx="64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jigsaw 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40" y="3421627"/>
            <a:ext cx="2177843" cy="1474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2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Incentivizing AOP development</a:t>
            </a:r>
            <a:endParaRPr lang="en-US" dirty="0"/>
          </a:p>
        </p:txBody>
      </p:sp>
      <p:pic>
        <p:nvPicPr>
          <p:cNvPr id="1026" name="Picture 2" descr="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233" y="2226163"/>
            <a:ext cx="2145116" cy="3882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886">
            <a:off x="982633" y="3237351"/>
            <a:ext cx="1738317" cy="63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0925">
            <a:off x="974032" y="4516299"/>
            <a:ext cx="1787240" cy="218333"/>
          </a:xfrm>
          <a:prstGeom prst="rect">
            <a:avLst/>
          </a:prstGeom>
        </p:spPr>
      </p:pic>
      <p:pic>
        <p:nvPicPr>
          <p:cNvPr id="1028" name="Picture 4" descr="award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95" y="2791326"/>
            <a:ext cx="4307305" cy="298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5342" y="3254533"/>
            <a:ext cx="384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Award for Adverse Outcome Pathway Development for New Contributors to the AOP Wiki</a:t>
            </a:r>
            <a:endParaRPr lang="en-US" i="1" dirty="0"/>
          </a:p>
        </p:txBody>
      </p:sp>
      <p:pic>
        <p:nvPicPr>
          <p:cNvPr id="1030" name="Picture 6" descr="rabbit run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41" y="4766198"/>
            <a:ext cx="896395" cy="643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96241" y="4398986"/>
            <a:ext cx="3676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http://www.piscltd.org.uk/aop-prize/</a:t>
            </a:r>
          </a:p>
        </p:txBody>
      </p:sp>
    </p:spTree>
    <p:extLst>
      <p:ext uri="{BB962C8B-B14F-4D97-AF65-F5344CB8AC3E}">
        <p14:creationId xmlns="" xmlns:p14="http://schemas.microsoft.com/office/powerpoint/2010/main" val="2661758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63878"/>
            <a:ext cx="8748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Fit for purpose for different applications is dictated by level of confidence in pathway-based inference.</a:t>
            </a:r>
            <a:endParaRPr lang="en-US" sz="2200" dirty="0">
              <a:latin typeface="Calibri" panose="020F0502020204030204" pitchFamily="34" charset="0"/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304800" y="3252212"/>
            <a:ext cx="8534400" cy="1376065"/>
            <a:chOff x="304800" y="2971800"/>
            <a:chExt cx="8534400" cy="1376065"/>
          </a:xfrm>
        </p:grpSpPr>
        <p:sp>
          <p:nvSpPr>
            <p:cNvPr id="8" name="Right Triangle 7"/>
            <p:cNvSpPr/>
            <p:nvPr/>
          </p:nvSpPr>
          <p:spPr>
            <a:xfrm rot="10800000" flipH="1" flipV="1">
              <a:off x="304800" y="2971800"/>
              <a:ext cx="8534400" cy="685800"/>
            </a:xfrm>
            <a:prstGeom prst="rtTriangle">
              <a:avLst/>
            </a:prstGeom>
            <a:solidFill>
              <a:srgbClr val="A4D7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rot="10800000" flipH="1">
              <a:off x="304800" y="3662065"/>
              <a:ext cx="8534400" cy="685800"/>
            </a:xfrm>
            <a:prstGeom prst="rtTriangle">
              <a:avLst/>
            </a:prstGeom>
            <a:solidFill>
              <a:srgbClr val="A4D7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" y="3457039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</a:rPr>
                <a:t>Prediction/extrapolation uncertainties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553200" y="5224943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 algn="ctr"/>
            <a:r>
              <a:rPr lang="en-US" sz="2000" dirty="0" smtClean="0">
                <a:latin typeface="Calibri" panose="020F0502020204030204" pitchFamily="34" charset="0"/>
              </a:rPr>
              <a:t>Quantitative risk assessment (high tier, high impact)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5224943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Quantitative risk assessment (low tier, low impact)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6025" y="5224943"/>
            <a:ext cx="2223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Informed approaches to testing and assessment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301143"/>
            <a:ext cx="1944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Screening and prioritization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0" y="5072543"/>
            <a:ext cx="845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920143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76600" y="4920143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486400" y="4920143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848600" y="4920143"/>
            <a:ext cx="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" y="2694239"/>
            <a:ext cx="8560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CA" sz="2200" dirty="0" smtClean="0">
                <a:cs typeface="Calibri"/>
              </a:rPr>
              <a:t>WOE evaluation essential </a:t>
            </a:r>
            <a:r>
              <a:rPr lang="en-CA" sz="2200" dirty="0">
                <a:cs typeface="Calibri"/>
              </a:rPr>
              <a:t>to bridge the </a:t>
            </a:r>
            <a:r>
              <a:rPr lang="en-CA" sz="2200" b="1" i="1" dirty="0">
                <a:solidFill>
                  <a:srgbClr val="C00000"/>
                </a:solidFill>
                <a:cs typeface="Calibri"/>
              </a:rPr>
              <a:t>research/regulatory </a:t>
            </a:r>
            <a:r>
              <a:rPr lang="en-CA" sz="2200" dirty="0">
                <a:cs typeface="Calibri"/>
              </a:rPr>
              <a:t>interface </a:t>
            </a:r>
            <a:endParaRPr lang="en-CA" sz="2200" b="1" i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7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341" y="1334830"/>
            <a:ext cx="7781118" cy="944628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date, few studies are specifically designed for the purpose of AOP development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94" y="4459154"/>
            <a:ext cx="1262928" cy="1986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9511" y="466218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Often comparing a “dog’s breakfast” of different studies.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Routes of exposure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Dose selection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Endpoints measured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Time at which measurements taken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Different replication/statistical power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2417445"/>
              </p:ext>
            </p:extLst>
          </p:nvPr>
        </p:nvGraphicFramePr>
        <p:xfrm>
          <a:off x="217311" y="2201933"/>
          <a:ext cx="8763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791200"/>
              </a:tblGrid>
              <a:tr h="36418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Consideration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Description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22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Dose-response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concordance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Dose/concentrations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needed to evoke change in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1600" baseline="-25000" dirty="0" err="1" smtClean="0">
                          <a:latin typeface="Calibri" panose="020F0502020204030204" pitchFamily="34" charset="0"/>
                        </a:rPr>
                        <a:t>up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should be less than or equal to that needed to evoke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1600" baseline="-25000" dirty="0" err="1" smtClean="0">
                          <a:latin typeface="Calibri" panose="020F0502020204030204" pitchFamily="34" charset="0"/>
                        </a:rPr>
                        <a:t>down</a:t>
                      </a:r>
                      <a:r>
                        <a:rPr lang="en-US" sz="1600" baseline="-2500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22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Temporal concordance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Observation of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1600" baseline="-25000" dirty="0" err="1" smtClean="0">
                          <a:latin typeface="Calibri" panose="020F0502020204030204" pitchFamily="34" charset="0"/>
                        </a:rPr>
                        <a:t>up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should precede observation of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1600" baseline="-25000" dirty="0" err="1" smtClean="0">
                          <a:latin typeface="Calibri" panose="020F0502020204030204" pitchFamily="34" charset="0"/>
                        </a:rPr>
                        <a:t>down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following administration of a stressor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22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Incidence concordance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1600" baseline="-25000" dirty="0" err="1" smtClean="0">
                          <a:latin typeface="Calibri" panose="020F0502020204030204" pitchFamily="34" charset="0"/>
                        </a:rPr>
                        <a:t>up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should be observed as frequently, if not more frequently, than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US" sz="1600" baseline="-25000" dirty="0" err="1" smtClean="0">
                          <a:latin typeface="Calibri" panose="020F0502020204030204" pitchFamily="34" charset="0"/>
                        </a:rPr>
                        <a:t>down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05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958" y="3390900"/>
            <a:ext cx="5997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Plausibility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Essentiality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Empirical support (including quantitative understanding)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Dose-response concordance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Temporal concordance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Incidence concordance</a:t>
            </a:r>
            <a:endParaRPr lang="en-US" dirty="0"/>
          </a:p>
        </p:txBody>
      </p:sp>
      <p:sp>
        <p:nvSpPr>
          <p:cNvPr id="3" name="Flowchart: Merge 2"/>
          <p:cNvSpPr/>
          <p:nvPr/>
        </p:nvSpPr>
        <p:spPr bwMode="auto">
          <a:xfrm>
            <a:off x="627867" y="3390900"/>
            <a:ext cx="1295400" cy="2479804"/>
          </a:xfrm>
          <a:prstGeom prst="flowChartMerg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67" y="29292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Strongest independent evidence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67" y="587070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Weakest independent evidence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3341" y="1334830"/>
            <a:ext cx="7781118" cy="9446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Better understanding of the types of evidence that support AOPs can lead to design of experiments better suited for WOE evaluation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5976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0494" y="1623762"/>
            <a:ext cx="8987781" cy="4724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515830039"/>
              </p:ext>
            </p:extLst>
          </p:nvPr>
        </p:nvGraphicFramePr>
        <p:xfrm>
          <a:off x="-66675" y="3683251"/>
          <a:ext cx="3538982" cy="225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72574" y="5004956"/>
            <a:ext cx="1851269" cy="44641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Absorption, Distribution, Metabolism, Excretion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16" y="2398840"/>
            <a:ext cx="8093141" cy="12299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4313" y="1972509"/>
            <a:ext cx="8837762" cy="170803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Adverse Outcome Pathway</a:t>
            </a: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1270243" y="3331099"/>
            <a:ext cx="272807" cy="34754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158550" y="3704521"/>
            <a:ext cx="3458519" cy="238547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                                 Chemical ADME</a:t>
            </a: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  <a:p>
            <a:pPr algn="ctr"/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2900" y="1659636"/>
            <a:ext cx="12971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Mode of Action</a:t>
            </a:r>
          </a:p>
        </p:txBody>
      </p:sp>
      <p:pic>
        <p:nvPicPr>
          <p:cNvPr id="13" name="Picture 12" descr="http://www.opentox.com/sites/default/files/pathway.jpg"/>
          <p:cNvPicPr>
            <a:picLocks noChangeAspect="1" noChangeArrowheads="1"/>
          </p:cNvPicPr>
          <p:nvPr/>
        </p:nvPicPr>
        <p:blipFill>
          <a:blip r:embed="rId8" cstate="print"/>
          <a:srcRect t="59993" b="36104"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37867" y="4559613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soon as apply an AOP to chemical-specific prediction, need to consider ADME, chemical properties.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5334" y="1066342"/>
            <a:ext cx="8816741" cy="599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Moving from development to predictive application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17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68910"/>
            <a:ext cx="9144000" cy="1661430"/>
          </a:xfrm>
          <a:prstGeom prst="rect">
            <a:avLst/>
          </a:prstGeom>
          <a:solidFill>
            <a:srgbClr val="009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230340"/>
            <a:ext cx="9144000" cy="166143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891770"/>
            <a:ext cx="9144000" cy="166143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73" y="1568910"/>
            <a:ext cx="409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HPG axis model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-10274" y="3306589"/>
            <a:ext cx="385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Oocyte growth dynamics model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-19807" y="4947998"/>
            <a:ext cx="357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Population dynamics model</a:t>
            </a:r>
            <a:endParaRPr lang="en-US" i="1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31038" y="1996690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smtClean="0"/>
              <a:t>Aromatase</a:t>
            </a:r>
            <a:endParaRPr lang="en-US" sz="1200" u="sng" dirty="0"/>
          </a:p>
          <a:p>
            <a:pPr algn="ctr" defTabSz="170078"/>
            <a:r>
              <a:rPr lang="en-US" sz="1200" dirty="0" smtClean="0"/>
              <a:t>Inhibition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274038" y="1982176"/>
            <a:ext cx="9144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err="1" smtClean="0"/>
              <a:t>Granulosa</a:t>
            </a:r>
            <a:endParaRPr lang="en-US" sz="1200" dirty="0" smtClean="0"/>
          </a:p>
          <a:p>
            <a:pPr algn="ctr" defTabSz="170078"/>
            <a:r>
              <a:rPr lang="en-US" sz="1200" dirty="0" smtClean="0"/>
              <a:t>Reduced E2 synthesis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 bwMode="auto">
          <a:xfrm flipV="1">
            <a:off x="1045438" y="2439376"/>
            <a:ext cx="228600" cy="1451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 bwMode="auto">
          <a:xfrm>
            <a:off x="2417038" y="1982176"/>
            <a:ext cx="9144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smtClean="0"/>
              <a:t>Plasma</a:t>
            </a:r>
            <a:endParaRPr lang="en-US" sz="1200" dirty="0" smtClean="0"/>
          </a:p>
          <a:p>
            <a:pPr algn="ctr" defTabSz="170078"/>
            <a:r>
              <a:rPr lang="en-US" sz="1200" dirty="0" smtClean="0"/>
              <a:t>Reduced  circulating E2</a:t>
            </a:r>
          </a:p>
          <a:p>
            <a:pPr algn="ctr" defTabSz="170078"/>
            <a:endParaRPr lang="en-US" sz="1200" dirty="0"/>
          </a:p>
        </p:txBody>
      </p:sp>
      <p:cxnSp>
        <p:nvCxnSpPr>
          <p:cNvPr id="13" name="Straight Arrow Connector 12"/>
          <p:cNvCxnSpPr>
            <a:stCxn id="10" idx="3"/>
            <a:endCxn id="12" idx="1"/>
          </p:cNvCxnSpPr>
          <p:nvPr/>
        </p:nvCxnSpPr>
        <p:spPr bwMode="auto">
          <a:xfrm>
            <a:off x="2188438" y="2439376"/>
            <a:ext cx="2286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 bwMode="auto">
          <a:xfrm>
            <a:off x="3560038" y="1982176"/>
            <a:ext cx="9144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err="1" smtClean="0"/>
              <a:t>Hepatocyte</a:t>
            </a:r>
            <a:endParaRPr lang="en-US" sz="1200" u="sng" dirty="0" smtClean="0"/>
          </a:p>
          <a:p>
            <a:pPr algn="ctr" defTabSz="170078"/>
            <a:r>
              <a:rPr lang="en-US" sz="1200" dirty="0" smtClean="0"/>
              <a:t>Reduced VTG production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560038" y="3628735"/>
            <a:ext cx="9144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smtClean="0"/>
              <a:t>Ovary</a:t>
            </a:r>
          </a:p>
          <a:p>
            <a:pPr algn="ctr" defTabSz="170078"/>
            <a:r>
              <a:rPr lang="en-US" sz="1200" dirty="0" smtClean="0"/>
              <a:t>Impaired </a:t>
            </a:r>
            <a:r>
              <a:rPr lang="en-US" sz="1200" dirty="0" err="1" smtClean="0"/>
              <a:t>Oocyte</a:t>
            </a:r>
            <a:r>
              <a:rPr lang="en-US" sz="1200" dirty="0" smtClean="0"/>
              <a:t> Dev.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4700671" y="3627146"/>
            <a:ext cx="9144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100" u="sng" dirty="0" smtClean="0"/>
              <a:t>Female</a:t>
            </a:r>
          </a:p>
          <a:p>
            <a:pPr algn="ctr" defTabSz="170078"/>
            <a:r>
              <a:rPr lang="en-US" sz="1100" dirty="0" smtClean="0"/>
              <a:t>Decreased ovulation/spawning</a:t>
            </a:r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4727047" y="5271843"/>
            <a:ext cx="9144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smtClean="0"/>
              <a:t>Population</a:t>
            </a:r>
          </a:p>
          <a:p>
            <a:pPr algn="ctr" defTabSz="170078"/>
            <a:r>
              <a:rPr lang="en-US" sz="1200" dirty="0" smtClean="0"/>
              <a:t>Declining Trajectory</a:t>
            </a:r>
            <a:endParaRPr lang="en-US" sz="1200" dirty="0"/>
          </a:p>
        </p:txBody>
      </p:sp>
      <p:cxnSp>
        <p:nvCxnSpPr>
          <p:cNvPr id="18" name="Straight Arrow Connector 17"/>
          <p:cNvCxnSpPr>
            <a:stCxn id="14" idx="3"/>
            <a:endCxn id="21" idx="1"/>
          </p:cNvCxnSpPr>
          <p:nvPr/>
        </p:nvCxnSpPr>
        <p:spPr bwMode="auto">
          <a:xfrm>
            <a:off x="4474438" y="2439376"/>
            <a:ext cx="2286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6" idx="1"/>
          </p:cNvCxnSpPr>
          <p:nvPr/>
        </p:nvCxnSpPr>
        <p:spPr bwMode="auto">
          <a:xfrm flipV="1">
            <a:off x="4474438" y="4084346"/>
            <a:ext cx="226233" cy="15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 bwMode="auto">
          <a:xfrm>
            <a:off x="3331438" y="2439376"/>
            <a:ext cx="2286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 bwMode="auto">
          <a:xfrm>
            <a:off x="4703038" y="1982176"/>
            <a:ext cx="9144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smtClean="0"/>
              <a:t>Plasma</a:t>
            </a:r>
          </a:p>
          <a:p>
            <a:pPr algn="ctr" defTabSz="170078"/>
            <a:r>
              <a:rPr lang="en-US" sz="1200" dirty="0" smtClean="0"/>
              <a:t>Reduced circulating VTG</a:t>
            </a:r>
            <a:endParaRPr lang="en-US" sz="1200" dirty="0"/>
          </a:p>
        </p:txBody>
      </p:sp>
      <p:cxnSp>
        <p:nvCxnSpPr>
          <p:cNvPr id="22" name="Elbow Connector 21"/>
          <p:cNvCxnSpPr>
            <a:stCxn id="21" idx="3"/>
            <a:endCxn id="15" idx="0"/>
          </p:cNvCxnSpPr>
          <p:nvPr/>
        </p:nvCxnSpPr>
        <p:spPr>
          <a:xfrm flipH="1">
            <a:off x="4017238" y="2439376"/>
            <a:ext cx="1600200" cy="1189359"/>
          </a:xfrm>
          <a:prstGeom prst="bentConnector4">
            <a:avLst>
              <a:gd name="adj1" fmla="val -14286"/>
              <a:gd name="adj2" fmla="val 69220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6" idx="3"/>
            <a:endCxn id="17" idx="0"/>
          </p:cNvCxnSpPr>
          <p:nvPr/>
        </p:nvCxnSpPr>
        <p:spPr>
          <a:xfrm flipH="1">
            <a:off x="5184247" y="4084346"/>
            <a:ext cx="430824" cy="1187497"/>
          </a:xfrm>
          <a:prstGeom prst="bentConnector4">
            <a:avLst>
              <a:gd name="adj1" fmla="val -53061"/>
              <a:gd name="adj2" fmla="val 69251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Untitl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15" b="4684"/>
          <a:stretch/>
        </p:blipFill>
        <p:spPr>
          <a:xfrm>
            <a:off x="6321690" y="3414777"/>
            <a:ext cx="2822310" cy="13391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4276" y="1644903"/>
            <a:ext cx="2477489" cy="14992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9864" y="4978719"/>
            <a:ext cx="2156460" cy="1509061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65334" y="1066342"/>
            <a:ext cx="8816741" cy="599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Moving from development to predictive application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288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1288975"/>
            <a:ext cx="84582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 Adverse Outcome Pathway (AOP) is a conceptual framework that portrays existing knowledge concerning the linkage between a direct </a:t>
            </a:r>
            <a:r>
              <a:rPr lang="en-US" sz="14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molecular initiating event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and an </a:t>
            </a:r>
            <a:r>
              <a:rPr lang="en-US" sz="14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adverse outcome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at a level of biological organization relevant to risk assessment.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Ankley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et al. 2010, Environ.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Toxicol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Chem., 29(3): 730-741.)</a:t>
            </a:r>
            <a:endParaRPr lang="en-US" sz="1400" dirty="0">
              <a:solidFill>
                <a:schemeClr val="accent4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660575"/>
            <a:ext cx="8991600" cy="259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4"/>
          <p:cNvSpPr txBox="1">
            <a:spLocks noChangeAspect="1" noChangeArrowheads="1"/>
          </p:cNvSpPr>
          <p:nvPr/>
        </p:nvSpPr>
        <p:spPr bwMode="auto">
          <a:xfrm>
            <a:off x="152400" y="3422575"/>
            <a:ext cx="1219200" cy="9620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n-US" sz="1400" b="1" dirty="0">
              <a:solidFill>
                <a:schemeClr val="bg1"/>
              </a:solidFill>
              <a:cs typeface="Arial" charset="0"/>
            </a:endParaRP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cs typeface="Arial" charset="0"/>
              </a:rPr>
              <a:t>Chemical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cs typeface="Arial" charset="0"/>
              </a:rPr>
              <a:t>Properties</a:t>
            </a:r>
          </a:p>
          <a:p>
            <a:pPr algn="ctr" eaLnBrk="1" hangingPunct="1"/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 Box 5"/>
          <p:cNvSpPr txBox="1">
            <a:spLocks noChangeAspect="1" noChangeArrowheads="1"/>
          </p:cNvSpPr>
          <p:nvPr/>
        </p:nvSpPr>
        <p:spPr bwMode="auto">
          <a:xfrm>
            <a:off x="1524000" y="3422575"/>
            <a:ext cx="1689100" cy="1304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endParaRPr lang="en-US" sz="1400" b="1" dirty="0"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 dirty="0">
                <a:cs typeface="Arial" charset="0"/>
              </a:rPr>
              <a:t>Receptor/</a:t>
            </a:r>
            <a:r>
              <a:rPr lang="en-US" sz="1400" b="1" dirty="0" err="1">
                <a:cs typeface="Arial" charset="0"/>
              </a:rPr>
              <a:t>Ligand</a:t>
            </a:r>
            <a:endParaRPr lang="en-US" sz="1400" b="1" dirty="0"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 dirty="0">
                <a:cs typeface="Arial" charset="0"/>
              </a:rPr>
              <a:t>Interaction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 dirty="0"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 dirty="0">
                <a:cs typeface="Arial" charset="0"/>
              </a:rPr>
              <a:t>DNA Binding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 dirty="0"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 dirty="0">
                <a:cs typeface="Arial" charset="0"/>
              </a:rPr>
              <a:t>Protein Oxidation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 dirty="0">
              <a:cs typeface="Arial" charset="0"/>
            </a:endParaRPr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3352800" y="3422575"/>
            <a:ext cx="1139825" cy="14541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Gene activation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Protein production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Altered signaling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 Box 7"/>
          <p:cNvSpPr txBox="1">
            <a:spLocks noChangeAspect="1" noChangeArrowheads="1"/>
          </p:cNvSpPr>
          <p:nvPr/>
        </p:nvSpPr>
        <p:spPr bwMode="auto">
          <a:xfrm>
            <a:off x="4648200" y="3422575"/>
            <a:ext cx="1447800" cy="16097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Altered physiology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Disrupted homeostasis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Altered tissue development/ function</a:t>
            </a:r>
          </a:p>
        </p:txBody>
      </p:sp>
      <p:sp>
        <p:nvSpPr>
          <p:cNvPr id="10" name="Text Box 8"/>
          <p:cNvSpPr txBox="1">
            <a:spLocks noChangeAspect="1" noChangeArrowheads="1"/>
          </p:cNvSpPr>
          <p:nvPr/>
        </p:nvSpPr>
        <p:spPr bwMode="auto">
          <a:xfrm>
            <a:off x="6238875" y="3422575"/>
            <a:ext cx="1381125" cy="1609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endParaRPr lang="en-US" sz="1400" b="1"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>
                <a:cs typeface="Arial" charset="0"/>
              </a:rPr>
              <a:t>Lethality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>
                <a:cs typeface="Arial" charset="0"/>
              </a:rPr>
              <a:t>Impaired 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1400" b="1">
                <a:cs typeface="Arial" charset="0"/>
              </a:rPr>
              <a:t>Development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sz="1400" b="1">
                <a:cs typeface="Arial" charset="0"/>
              </a:rPr>
              <a:t>Impaired 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1400" b="1">
                <a:cs typeface="Arial" charset="0"/>
              </a:rPr>
              <a:t>Reproduction</a:t>
            </a:r>
          </a:p>
          <a:p>
            <a:pPr algn="ctr" eaLnBrk="1" hangingPunct="1">
              <a:lnSpc>
                <a:spcPct val="70000"/>
              </a:lnSpc>
            </a:pPr>
            <a:endParaRPr lang="en-US" sz="1400" b="1">
              <a:cs typeface="Arial" charset="0"/>
            </a:endParaRPr>
          </a:p>
          <a:p>
            <a:pPr algn="ctr" eaLnBrk="1" hangingPunct="1">
              <a:lnSpc>
                <a:spcPct val="70000"/>
              </a:lnSpc>
            </a:pPr>
            <a:endParaRPr lang="en-US" sz="1400" b="1">
              <a:cs typeface="Arial" charset="0"/>
            </a:endParaRPr>
          </a:p>
        </p:txBody>
      </p:sp>
      <p:sp>
        <p:nvSpPr>
          <p:cNvPr id="11" name="Text Box 9"/>
          <p:cNvSpPr txBox="1">
            <a:spLocks noChangeAspect="1" noChangeArrowheads="1"/>
          </p:cNvSpPr>
          <p:nvPr/>
        </p:nvSpPr>
        <p:spPr bwMode="auto">
          <a:xfrm>
            <a:off x="304800" y="3106663"/>
            <a:ext cx="91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 u="sng">
                <a:solidFill>
                  <a:schemeClr val="bg1"/>
                </a:solidFill>
                <a:cs typeface="Arial" charset="0"/>
              </a:rPr>
              <a:t>Toxicant</a:t>
            </a:r>
          </a:p>
        </p:txBody>
      </p:sp>
      <p:sp>
        <p:nvSpPr>
          <p:cNvPr id="12" name="Text Box 11"/>
          <p:cNvSpPr txBox="1">
            <a:spLocks noChangeAspect="1" noChangeArrowheads="1"/>
          </p:cNvSpPr>
          <p:nvPr/>
        </p:nvSpPr>
        <p:spPr bwMode="auto">
          <a:xfrm>
            <a:off x="3352800" y="2893938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 u="sng">
                <a:solidFill>
                  <a:schemeClr val="bg1"/>
                </a:solidFill>
                <a:cs typeface="Arial" charset="0"/>
              </a:rPr>
              <a:t>Cellular </a:t>
            </a:r>
          </a:p>
          <a:p>
            <a:pPr algn="ctr" eaLnBrk="1" hangingPunct="1"/>
            <a:r>
              <a:rPr lang="en-US" sz="1400" b="1" u="sng">
                <a:solidFill>
                  <a:schemeClr val="bg1"/>
                </a:solidFill>
                <a:cs typeface="Arial" charset="0"/>
              </a:rPr>
              <a:t>Responses</a:t>
            </a:r>
          </a:p>
        </p:txBody>
      </p:sp>
      <p:sp>
        <p:nvSpPr>
          <p:cNvPr id="13" name="Text Box 12"/>
          <p:cNvSpPr txBox="1">
            <a:spLocks noChangeAspect="1" noChangeArrowheads="1"/>
          </p:cNvSpPr>
          <p:nvPr/>
        </p:nvSpPr>
        <p:spPr bwMode="auto">
          <a:xfrm>
            <a:off x="4800600" y="2893938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 u="sng">
                <a:solidFill>
                  <a:schemeClr val="bg1"/>
                </a:solidFill>
                <a:cs typeface="Arial" charset="0"/>
              </a:rPr>
              <a:t>Organ</a:t>
            </a:r>
          </a:p>
          <a:p>
            <a:pPr algn="ctr" eaLnBrk="1" hangingPunct="1"/>
            <a:r>
              <a:rPr lang="en-US" sz="1400" b="1" u="sng">
                <a:solidFill>
                  <a:schemeClr val="bg1"/>
                </a:solidFill>
                <a:cs typeface="Arial" charset="0"/>
              </a:rPr>
              <a:t>Responses</a:t>
            </a:r>
          </a:p>
        </p:txBody>
      </p:sp>
      <p:sp>
        <p:nvSpPr>
          <p:cNvPr id="14" name="Text Box 13"/>
          <p:cNvSpPr txBox="1">
            <a:spLocks noChangeAspect="1" noChangeArrowheads="1"/>
          </p:cNvSpPr>
          <p:nvPr/>
        </p:nvSpPr>
        <p:spPr bwMode="auto">
          <a:xfrm>
            <a:off x="6338888" y="2893938"/>
            <a:ext cx="11287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 u="sng">
                <a:solidFill>
                  <a:schemeClr val="bg1"/>
                </a:solidFill>
                <a:cs typeface="Arial" charset="0"/>
              </a:rPr>
              <a:t>Organism</a:t>
            </a:r>
          </a:p>
          <a:p>
            <a:pPr algn="ctr" eaLnBrk="1" hangingPunct="1"/>
            <a:r>
              <a:rPr lang="en-US" sz="1400" b="1" u="sng">
                <a:solidFill>
                  <a:schemeClr val="bg1"/>
                </a:solidFill>
                <a:cs typeface="Arial" charset="0"/>
              </a:rPr>
              <a:t>Responses</a:t>
            </a:r>
          </a:p>
        </p:txBody>
      </p:sp>
      <p:sp>
        <p:nvSpPr>
          <p:cNvPr id="15" name="Text Box 14"/>
          <p:cNvSpPr txBox="1">
            <a:spLocks noChangeAspect="1" noChangeArrowheads="1"/>
          </p:cNvSpPr>
          <p:nvPr/>
        </p:nvSpPr>
        <p:spPr bwMode="auto">
          <a:xfrm>
            <a:off x="7770813" y="3422575"/>
            <a:ext cx="1296987" cy="12334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Structure </a:t>
            </a:r>
          </a:p>
          <a:p>
            <a:pPr algn="ctr" eaLnBrk="1" hangingPunct="1">
              <a:lnSpc>
                <a:spcPct val="75000"/>
              </a:lnSpc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Recruitment</a:t>
            </a:r>
          </a:p>
          <a:p>
            <a:pPr algn="ctr" eaLnBrk="1" hangingPunct="1">
              <a:lnSpc>
                <a:spcPct val="75000"/>
              </a:lnSpc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Extinction</a:t>
            </a:r>
          </a:p>
          <a:p>
            <a:pPr algn="ctr" eaLnBrk="1" hangingPunct="1">
              <a:lnSpc>
                <a:spcPct val="75000"/>
              </a:lnSpc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Text Box 15"/>
          <p:cNvSpPr txBox="1">
            <a:spLocks noChangeAspect="1" noChangeArrowheads="1"/>
          </p:cNvSpPr>
          <p:nvPr/>
        </p:nvSpPr>
        <p:spPr bwMode="auto">
          <a:xfrm>
            <a:off x="7848600" y="2893938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 u="sng">
                <a:solidFill>
                  <a:schemeClr val="bg1"/>
                </a:solidFill>
                <a:cs typeface="Arial" charset="0"/>
              </a:rPr>
              <a:t>Population</a:t>
            </a:r>
          </a:p>
          <a:p>
            <a:pPr algn="ctr" eaLnBrk="1" hangingPunct="1"/>
            <a:r>
              <a:rPr lang="en-US" sz="1400" b="1" u="sng">
                <a:solidFill>
                  <a:schemeClr val="bg1"/>
                </a:solidFill>
                <a:cs typeface="Arial" charset="0"/>
              </a:rPr>
              <a:t>Responses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371600" y="3944863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200400" y="3944863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495800" y="3944863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096000" y="3944863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620000" y="3944863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10"/>
          <p:cNvSpPr txBox="1">
            <a:spLocks noChangeAspect="1" noChangeArrowheads="1"/>
          </p:cNvSpPr>
          <p:nvPr/>
        </p:nvSpPr>
        <p:spPr bwMode="auto">
          <a:xfrm>
            <a:off x="1676400" y="2681213"/>
            <a:ext cx="1417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400" b="1" u="sng" dirty="0">
                <a:solidFill>
                  <a:schemeClr val="bg1"/>
                </a:solidFill>
                <a:cs typeface="Arial" charset="0"/>
              </a:rPr>
              <a:t>Macro-Molecular</a:t>
            </a:r>
          </a:p>
          <a:p>
            <a:pPr algn="ctr" eaLnBrk="1" hangingPunct="1"/>
            <a:r>
              <a:rPr lang="en-US" sz="1400" b="1" u="sng" dirty="0">
                <a:solidFill>
                  <a:schemeClr val="bg1"/>
                </a:solidFill>
                <a:cs typeface="Arial" charset="0"/>
              </a:rPr>
              <a:t>Interactions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5479975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Helps us organize what we know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And utilize that knowledge to support risk-based decision-making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60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04" y="1395663"/>
            <a:ext cx="87493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and dissemination of core principles of AOP development and global access to the AOP-KB are major advances over the last two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Outreach and education regarding the framework is addressing critical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Promoting connectivity within the KB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Promoting engagement by broader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Design of studies tailored for AOP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Ongoing research and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Aligning predictive models with AOPs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Tools and approaches for AOP network analysis.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5867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4981354"/>
              </p:ext>
            </p:extLst>
          </p:nvPr>
        </p:nvGraphicFramePr>
        <p:xfrm>
          <a:off x="3920067" y="1682813"/>
          <a:ext cx="1524000" cy="48194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Adams, Linda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Ankley, Gerald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Bencic, David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Biales, Adam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Borsay</a:t>
                      </a:r>
                      <a:r>
                        <a:rPr lang="en-US" sz="1200" u="none" strike="noStrike" dirty="0"/>
                        <a:t>, </a:t>
                      </a:r>
                      <a:r>
                        <a:rPr lang="en-US" sz="1200" u="none" strike="noStrike" dirty="0" err="1"/>
                        <a:t>Doranne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Buckalew, Angela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Bruon, Maribel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Cardon, Mary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Carswell, Gleta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Chorley, Brian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Collette, Tim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Conolly, Rory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Corton, Chris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Degitz, Sigmund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Dreher, Kevin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Edwards, Stephen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Ekman, Drew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El-Masri, Hisham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Evans, Nicola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Flick, Robert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Furr, Johnathan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Gilbert, Mary E.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Gordon, Denise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Gray, Leon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Hallinger, Daniel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Hartig, Phil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4114368"/>
              </p:ext>
            </p:extLst>
          </p:nvPr>
        </p:nvGraphicFramePr>
        <p:xfrm>
          <a:off x="5520267" y="1501244"/>
          <a:ext cx="1981200" cy="50047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81200"/>
              </a:tblGrid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Haselman, Jon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Hazari, </a:t>
                      </a:r>
                      <a:r>
                        <a:rPr lang="en-US" sz="1200" u="none" strike="noStrike" dirty="0" err="1"/>
                        <a:t>Medhi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Herr, David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Hester, Susan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Hotchkiss, Michelle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Hornung, Michael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Hughes, Michael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Hunter, Sid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Jayaraman, Saro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Jensen, Karl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Jensen, Kathleen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Judson, Richard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Kahl, Michael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Kenyon, Elaina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Klinefelter, Gary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89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Kodavanti, Prasada Rao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Korte, Joe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Kosian</a:t>
                      </a:r>
                      <a:r>
                        <a:rPr lang="en-US" sz="1200" u="none" strike="noStrike" dirty="0"/>
                        <a:t>, Pat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Kostich, Mitch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Lake, April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Lambright, Christy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Lasat, Mitch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Laws, Susan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Lyke, Danielle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McQueen, Charlene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Miller, David H.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Mills, Lesley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1036213"/>
              </p:ext>
            </p:extLst>
          </p:nvPr>
        </p:nvGraphicFramePr>
        <p:xfrm>
          <a:off x="7543800" y="1501244"/>
          <a:ext cx="1600200" cy="50047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0200"/>
              </a:tblGrid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Mills, Marc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Moore, Tanya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Mortensen, Holly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Moser, Ginger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Murr</a:t>
                      </a:r>
                      <a:r>
                        <a:rPr lang="en-US" sz="1200" u="none" strike="noStrike" dirty="0"/>
                        <a:t>, Ashley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Nelson, Gail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Pleil, Joachim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Rosen, Mitch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Ross, Jeff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See, MJ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Sey</a:t>
                      </a:r>
                      <a:r>
                        <a:rPr lang="en-US" sz="1200" u="none" strike="noStrike" dirty="0"/>
                        <a:t>, </a:t>
                      </a:r>
                      <a:r>
                        <a:rPr lang="en-US" sz="1200" u="none" strike="noStrike" dirty="0" err="1"/>
                        <a:t>Yusupha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Simmons, Jane Ellen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Skelton, David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Stoker, Tammy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Strader, Lilly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Suarez, Juan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Tan, Cecilia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Teng, Quincy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Tennant, Alan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VanDuyn</a:t>
                      </a:r>
                      <a:r>
                        <a:rPr lang="en-US" sz="1200" u="none" strike="noStrike" dirty="0"/>
                        <a:t>, Natalia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VanEmon, Jeanette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Villeneuve, Dan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Wang, Rong-Lin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Ward, William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Welch, Jeff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4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Wilson, Vickie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  <a:tr h="521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Wood, Charles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82" marR="2482" marT="2482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9467" y="1652549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Lead Contact:</a:t>
            </a:r>
          </a:p>
          <a:p>
            <a:r>
              <a:rPr lang="en-US" dirty="0">
                <a:hlinkClick r:id="rId2"/>
              </a:rPr>
              <a:t>Villeneuve.dan@epa.gov</a:t>
            </a:r>
            <a:endParaRPr lang="en-US" dirty="0"/>
          </a:p>
          <a:p>
            <a:r>
              <a:rPr lang="en-US" dirty="0" smtClean="0"/>
              <a:t>Edwards.stephen@epa.gov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467" y="5490355"/>
            <a:ext cx="353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National Program Director: Tina Bahadori</a:t>
            </a:r>
          </a:p>
          <a:p>
            <a:r>
              <a:rPr lang="en-US" sz="1200" dirty="0"/>
              <a:t>Deputy NPD:  Elaine Cohen Hubal</a:t>
            </a:r>
          </a:p>
          <a:p>
            <a:r>
              <a:rPr lang="en-US" sz="1200" dirty="0"/>
              <a:t>NHEERL MI:  Joseph Tietge</a:t>
            </a:r>
          </a:p>
          <a:p>
            <a:r>
              <a:rPr lang="en-US" sz="1200" dirty="0"/>
              <a:t>NERL MI:  John Kenneke</a:t>
            </a:r>
          </a:p>
          <a:p>
            <a:r>
              <a:rPr lang="en-US" sz="1200" dirty="0"/>
              <a:t>NCCT MI:  John Cowden</a:t>
            </a:r>
          </a:p>
        </p:txBody>
      </p:sp>
      <p:pic>
        <p:nvPicPr>
          <p:cNvPr id="10" name="Picture 7" descr="colorchange_epa_seal pantone tr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781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373781"/>
            <a:ext cx="282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Adverse Outcome Pathway Discovery and Development</a:t>
            </a:r>
            <a:endParaRPr lang="en-US" dirty="0"/>
          </a:p>
        </p:txBody>
      </p:sp>
      <p:pic>
        <p:nvPicPr>
          <p:cNvPr id="2052" name="Picture 4" descr="Community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9" y="2859040"/>
            <a:ext cx="2167339" cy="2151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5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20983"/>
            <a:ext cx="84076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Outline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Advances in the AOP framework since January, 2014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Core principles of AOP development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release of </a:t>
            </a:r>
            <a:r>
              <a:rPr lang="en-US" sz="2800" dirty="0" smtClean="0"/>
              <a:t>AOP-Knowledgebase</a:t>
            </a: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Challenges to application of AOP framework for risk assessment and regulation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13766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46497"/>
            <a:ext cx="485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  <a:cs typeface="Calibri"/>
              </a:rPr>
              <a:t>Principles of AOP Development</a:t>
            </a:r>
            <a:endParaRPr lang="en-US"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749" y="1026912"/>
            <a:ext cx="8001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Helvetica"/>
                <a:cs typeface="Helvetica"/>
              </a:rPr>
              <a:t>1. AOPs are not chemical-specific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471847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Not trying to describe what a single chemical does</a:t>
            </a:r>
          </a:p>
          <a:p>
            <a:endParaRPr lang="en-US" sz="1800" u="sng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Trying to describe what </a:t>
            </a:r>
            <a:r>
              <a:rPr lang="en-US" sz="1800" u="sng" dirty="0" smtClean="0">
                <a:latin typeface="Calibri"/>
                <a:cs typeface="Calibri"/>
              </a:rPr>
              <a:t>ANY</a:t>
            </a:r>
            <a:r>
              <a:rPr lang="en-US" sz="1800" dirty="0" smtClean="0">
                <a:latin typeface="Calibri"/>
                <a:cs typeface="Calibri"/>
              </a:rPr>
              <a:t> chemical that perturbs the MIE with sufficient potency and duration is likely to do- Biological motifs of failure</a:t>
            </a:r>
          </a:p>
          <a:p>
            <a:endParaRPr lang="en-US" sz="18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800" i="1" dirty="0" smtClean="0">
                <a:latin typeface="Calibri"/>
                <a:cs typeface="Calibri"/>
              </a:rPr>
              <a:t>Describing </a:t>
            </a:r>
            <a:r>
              <a:rPr lang="en-US" sz="1800" dirty="0" smtClean="0">
                <a:latin typeface="Calibri"/>
                <a:cs typeface="Calibri"/>
              </a:rPr>
              <a:t>AOP does not require chemical-specific information.</a:t>
            </a:r>
          </a:p>
          <a:p>
            <a:endParaRPr lang="en-US" sz="1800" dirty="0" smtClean="0">
              <a:latin typeface="Calibri"/>
              <a:cs typeface="Calibri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800" i="1" dirty="0" smtClean="0">
                <a:latin typeface="Calibri"/>
                <a:cs typeface="Calibri"/>
              </a:rPr>
              <a:t>Applying</a:t>
            </a:r>
            <a:r>
              <a:rPr lang="en-US" sz="1800" dirty="0" smtClean="0">
                <a:latin typeface="Calibri"/>
                <a:cs typeface="Calibri"/>
              </a:rPr>
              <a:t> those motifs in a predictive context requires understanding chemical-specific properties (e.g., potency, ADME) that dictate the magnitude and duration of perturbation at the MIE.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77067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/>
                <a:cs typeface="Calibri"/>
              </a:rPr>
              <a:t>Volz et al. 2011. Toxicol. Sci. 123: 349-358</a:t>
            </a:r>
          </a:p>
          <a:p>
            <a:r>
              <a:rPr lang="en-US" sz="1400" i="1" dirty="0" smtClean="0">
                <a:latin typeface="Calibri"/>
                <a:cs typeface="Calibri"/>
              </a:rPr>
              <a:t>Russom et al. 2014. Environ. Toxicol. Chem. 33: 2157-2169</a:t>
            </a:r>
            <a:endParaRPr lang="en-US" sz="1400" i="1" dirty="0">
              <a:latin typeface="Calibri"/>
              <a:cs typeface="Calibri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759020" y="4447355"/>
            <a:ext cx="914399" cy="685800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>
                <a:latin typeface="Calibri"/>
                <a:cs typeface="Calibri"/>
              </a:rPr>
              <a:t>AChE inhibition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159749" y="4447355"/>
            <a:ext cx="914399" cy="6858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>
                <a:latin typeface="Calibri"/>
                <a:cs typeface="Calibri"/>
              </a:rPr>
              <a:t>Mortality, increased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196974" y="4447355"/>
            <a:ext cx="11430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err="1" smtClean="0">
                <a:latin typeface="Calibri"/>
                <a:cs typeface="Calibri"/>
              </a:rPr>
              <a:t>Aceytocholine</a:t>
            </a:r>
            <a:r>
              <a:rPr lang="en-US" sz="1200" dirty="0" smtClean="0">
                <a:latin typeface="Calibri"/>
                <a:cs typeface="Calibri"/>
              </a:rPr>
              <a:t> in synapses, accumulation</a:t>
            </a:r>
            <a:endParaRPr lang="en-US" sz="1200" dirty="0">
              <a:latin typeface="Calibri"/>
              <a:cs typeface="Calibri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>
            <a:off x="2673419" y="4790255"/>
            <a:ext cx="5235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4863529" y="4447355"/>
            <a:ext cx="11430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>
                <a:latin typeface="Calibri"/>
                <a:cs typeface="Calibri"/>
              </a:rPr>
              <a:t>Ataxia, paralysis, induced</a:t>
            </a:r>
            <a:endParaRPr lang="en-US" sz="1200" dirty="0">
              <a:latin typeface="Calibri"/>
              <a:cs typeface="Calibri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>
            <a:off x="4339974" y="4790255"/>
            <a:ext cx="5235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6553200" y="4447355"/>
            <a:ext cx="11430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>
                <a:latin typeface="Calibri"/>
                <a:cs typeface="Calibri"/>
              </a:rPr>
              <a:t>Respiratory distress, increased</a:t>
            </a:r>
            <a:endParaRPr lang="en-US" sz="1200" dirty="0">
              <a:latin typeface="Calibri"/>
              <a:cs typeface="Calibri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>
            <a:off x="6006529" y="4790255"/>
            <a:ext cx="5466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  <a:endCxn id="14" idx="1"/>
          </p:cNvCxnSpPr>
          <p:nvPr/>
        </p:nvCxnSpPr>
        <p:spPr>
          <a:xfrm>
            <a:off x="7696200" y="4790255"/>
            <a:ext cx="46354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 bwMode="auto">
          <a:xfrm>
            <a:off x="321066" y="4432081"/>
            <a:ext cx="914399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>
                <a:latin typeface="Calibri"/>
                <a:cs typeface="Calibri"/>
              </a:rPr>
              <a:t>Chlorpyrifos</a:t>
            </a:r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>
            <a:off x="1235465" y="4774981"/>
            <a:ext cx="523555" cy="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 bwMode="auto">
          <a:xfrm>
            <a:off x="473466" y="4584481"/>
            <a:ext cx="914399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>
                <a:latin typeface="Calibri"/>
                <a:cs typeface="Calibri"/>
              </a:rPr>
              <a:t>Diazinon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625866" y="4736881"/>
            <a:ext cx="914399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>
                <a:latin typeface="Calibri"/>
                <a:cs typeface="Calibri"/>
              </a:rPr>
              <a:t>Fenthion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778266" y="4889281"/>
            <a:ext cx="914399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/>
              <a:t>Parathion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930666" y="5041681"/>
            <a:ext cx="914399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err="1" smtClean="0">
                <a:latin typeface="Calibri"/>
                <a:cs typeface="Calibri"/>
              </a:rPr>
              <a:t>Malthion</a:t>
            </a:r>
            <a:endParaRPr lang="en-US" sz="1200" dirty="0" smtClean="0">
              <a:latin typeface="Calibri"/>
              <a:cs typeface="Calibri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083066" y="5194081"/>
            <a:ext cx="914399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>
                <a:latin typeface="Calibri"/>
                <a:cs typeface="Calibri"/>
              </a:rPr>
              <a:t>Aldicarb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235466" y="5346481"/>
            <a:ext cx="914399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>
                <a:latin typeface="Calibri"/>
                <a:cs typeface="Calibri"/>
              </a:rPr>
              <a:t>Carbaryl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387866" y="5498881"/>
            <a:ext cx="914399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/>
              <a:t>Propoxur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1540266" y="5651281"/>
            <a:ext cx="914399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>
                <a:latin typeface="Calibri"/>
                <a:cs typeface="Calibri"/>
              </a:rPr>
              <a:t>Methomyl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1692666" y="5803681"/>
            <a:ext cx="914399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dirty="0" smtClean="0"/>
              <a:t>………..</a:t>
            </a:r>
          </a:p>
        </p:txBody>
      </p:sp>
    </p:spTree>
    <p:extLst>
      <p:ext uri="{BB962C8B-B14F-4D97-AF65-F5344CB8AC3E}">
        <p14:creationId xmlns="" xmlns:p14="http://schemas.microsoft.com/office/powerpoint/2010/main" val="18968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090"/>
            <a:ext cx="475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  <a:cs typeface="Calibri"/>
              </a:rPr>
              <a:t>Principles of AOP Development</a:t>
            </a:r>
            <a:endParaRPr lang="en-US"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" y="1163297"/>
            <a:ext cx="5638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Helvetica"/>
                <a:cs typeface="Helvetica"/>
              </a:rPr>
              <a:t>2. AOPs are Modular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3481622"/>
            <a:ext cx="16002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Key Events (KEs)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4319822"/>
            <a:ext cx="601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i="1" dirty="0" smtClean="0">
                <a:latin typeface="Calibri" panose="020F0502020204030204" pitchFamily="34" charset="0"/>
              </a:rPr>
              <a:t>Functional unit of observation/verification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Observable ∆ biological state (measurable)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Essential (but not necessarily sufficient)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Description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Methods for observing/measuring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Taxonomic applicability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1881422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Two Primary Building Blocks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105400" y="2491022"/>
            <a:ext cx="1095375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6477000" y="2491022"/>
            <a:ext cx="1147409" cy="6858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 bwMode="auto">
          <a:xfrm>
            <a:off x="7848600" y="2491022"/>
            <a:ext cx="1066800" cy="6858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cxnSp>
        <p:nvCxnSpPr>
          <p:cNvPr id="27" name="Straight Arrow Connector 26"/>
          <p:cNvCxnSpPr>
            <a:stCxn id="36" idx="3"/>
            <a:endCxn id="24" idx="1"/>
          </p:cNvCxnSpPr>
          <p:nvPr/>
        </p:nvCxnSpPr>
        <p:spPr bwMode="auto">
          <a:xfrm>
            <a:off x="4876800" y="2833922"/>
            <a:ext cx="2286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  <a:endCxn id="25" idx="1"/>
          </p:cNvCxnSpPr>
          <p:nvPr/>
        </p:nvCxnSpPr>
        <p:spPr bwMode="auto">
          <a:xfrm>
            <a:off x="6200775" y="2833922"/>
            <a:ext cx="276225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  <a:endCxn id="26" idx="1"/>
          </p:cNvCxnSpPr>
          <p:nvPr/>
        </p:nvCxnSpPr>
        <p:spPr bwMode="auto">
          <a:xfrm>
            <a:off x="7624409" y="2833922"/>
            <a:ext cx="22419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auto">
          <a:xfrm>
            <a:off x="304800" y="2491022"/>
            <a:ext cx="914399" cy="685800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 smtClean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1447800" y="2491022"/>
            <a:ext cx="9144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cxnSp>
        <p:nvCxnSpPr>
          <p:cNvPr id="32" name="Straight Arrow Connector 31"/>
          <p:cNvCxnSpPr>
            <a:stCxn id="30" idx="3"/>
            <a:endCxn id="31" idx="1"/>
          </p:cNvCxnSpPr>
          <p:nvPr/>
        </p:nvCxnSpPr>
        <p:spPr bwMode="auto">
          <a:xfrm>
            <a:off x="1219199" y="2833922"/>
            <a:ext cx="22860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3"/>
            <a:endCxn id="34" idx="1"/>
          </p:cNvCxnSpPr>
          <p:nvPr/>
        </p:nvCxnSpPr>
        <p:spPr bwMode="auto">
          <a:xfrm>
            <a:off x="2362200" y="2833922"/>
            <a:ext cx="2286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 bwMode="auto">
          <a:xfrm>
            <a:off x="2590800" y="2491022"/>
            <a:ext cx="9906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cxnSp>
        <p:nvCxnSpPr>
          <p:cNvPr id="35" name="Straight Arrow Connector 34"/>
          <p:cNvCxnSpPr>
            <a:stCxn id="34" idx="3"/>
            <a:endCxn id="36" idx="1"/>
          </p:cNvCxnSpPr>
          <p:nvPr/>
        </p:nvCxnSpPr>
        <p:spPr bwMode="auto">
          <a:xfrm>
            <a:off x="3581400" y="2833922"/>
            <a:ext cx="3048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 bwMode="auto">
          <a:xfrm>
            <a:off x="3886200" y="2491022"/>
            <a:ext cx="9906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9233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389"/>
            <a:ext cx="478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  <a:cs typeface="Calibri"/>
              </a:rPr>
              <a:t>Principles of AOP Development</a:t>
            </a:r>
            <a:endParaRPr lang="en-US"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1541146"/>
            <a:ext cx="75819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Helvetica"/>
                <a:cs typeface="Helvetica"/>
              </a:rPr>
              <a:t>2. AOPs are Modular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3710539"/>
            <a:ext cx="11049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Key event </a:t>
            </a:r>
            <a:r>
              <a:rPr lang="en-US" sz="1800" baseline="-25000" dirty="0" smtClean="0">
                <a:latin typeface="Calibri" panose="020F0502020204030204" pitchFamily="34" charset="0"/>
              </a:rPr>
              <a:t>down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3710539"/>
            <a:ext cx="1066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Key event </a:t>
            </a:r>
            <a:r>
              <a:rPr lang="en-US" sz="1800" baseline="-25000" dirty="0" smtClean="0">
                <a:latin typeface="Calibri" panose="020F0502020204030204" pitchFamily="34" charset="0"/>
              </a:rPr>
              <a:t>up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62600" y="3710539"/>
            <a:ext cx="6096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2034139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Two Primary Building Blocks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710539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Key Event Relationships (KERs)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stCxn id="22" idx="3"/>
            <a:endCxn id="21" idx="1"/>
          </p:cNvCxnSpPr>
          <p:nvPr/>
        </p:nvCxnSpPr>
        <p:spPr bwMode="auto">
          <a:xfrm>
            <a:off x="5562600" y="4033705"/>
            <a:ext cx="6858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4548739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i="1" dirty="0" smtClean="0">
                <a:latin typeface="Calibri" panose="020F0502020204030204" pitchFamily="34" charset="0"/>
              </a:rPr>
              <a:t>Functional unit of inference/extrapolation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Define a directed relationship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State of </a:t>
            </a:r>
            <a:r>
              <a:rPr lang="en-US" sz="1800" dirty="0" err="1" smtClean="0">
                <a:latin typeface="Calibri" panose="020F0502020204030204" pitchFamily="34" charset="0"/>
              </a:rPr>
              <a:t>KE</a:t>
            </a:r>
            <a:r>
              <a:rPr lang="en-US" sz="1800" baseline="-25000" dirty="0" err="1" smtClean="0">
                <a:latin typeface="Calibri" panose="020F0502020204030204" pitchFamily="34" charset="0"/>
              </a:rPr>
              <a:t>up</a:t>
            </a:r>
            <a:r>
              <a:rPr lang="en-US" sz="1800" dirty="0" smtClean="0">
                <a:latin typeface="Calibri" panose="020F0502020204030204" pitchFamily="34" charset="0"/>
              </a:rPr>
              <a:t> provides some ability to predict or infer state of </a:t>
            </a:r>
            <a:r>
              <a:rPr lang="en-US" sz="1800" dirty="0" err="1" smtClean="0">
                <a:latin typeface="Calibri" panose="020F0502020204030204" pitchFamily="34" charset="0"/>
              </a:rPr>
              <a:t>KE</a:t>
            </a:r>
            <a:r>
              <a:rPr lang="en-US" sz="1800" baseline="-25000" dirty="0" err="1" smtClean="0">
                <a:latin typeface="Calibri" panose="020F0502020204030204" pitchFamily="34" charset="0"/>
              </a:rPr>
              <a:t>down</a:t>
            </a:r>
            <a:endParaRPr lang="en-US" sz="1800" baseline="-25000" dirty="0" smtClean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Supported by plausibility and evidence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Quantitative understanding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105400" y="2567539"/>
            <a:ext cx="1095375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6400800" y="2567539"/>
            <a:ext cx="1147409" cy="6858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7772400" y="2567539"/>
            <a:ext cx="1066800" cy="6858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cxnSp>
        <p:nvCxnSpPr>
          <p:cNvPr id="31" name="Straight Arrow Connector 30"/>
          <p:cNvCxnSpPr>
            <a:stCxn id="40" idx="3"/>
            <a:endCxn id="28" idx="1"/>
          </p:cNvCxnSpPr>
          <p:nvPr/>
        </p:nvCxnSpPr>
        <p:spPr bwMode="auto">
          <a:xfrm>
            <a:off x="4876800" y="2910439"/>
            <a:ext cx="2286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3"/>
            <a:endCxn id="29" idx="1"/>
          </p:cNvCxnSpPr>
          <p:nvPr/>
        </p:nvCxnSpPr>
        <p:spPr bwMode="auto">
          <a:xfrm>
            <a:off x="6200775" y="2910439"/>
            <a:ext cx="200025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30" idx="1"/>
          </p:cNvCxnSpPr>
          <p:nvPr/>
        </p:nvCxnSpPr>
        <p:spPr bwMode="auto">
          <a:xfrm>
            <a:off x="7548209" y="2910439"/>
            <a:ext cx="22419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 bwMode="auto">
          <a:xfrm>
            <a:off x="228600" y="2567539"/>
            <a:ext cx="914399" cy="685800"/>
          </a:xfrm>
          <a:prstGeom prst="round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 smtClean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1447800" y="2567539"/>
            <a:ext cx="9144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cxnSp>
        <p:nvCxnSpPr>
          <p:cNvPr id="36" name="Straight Arrow Connector 35"/>
          <p:cNvCxnSpPr>
            <a:stCxn id="34" idx="3"/>
            <a:endCxn id="35" idx="1"/>
          </p:cNvCxnSpPr>
          <p:nvPr/>
        </p:nvCxnSpPr>
        <p:spPr bwMode="auto">
          <a:xfrm>
            <a:off x="1142999" y="2910439"/>
            <a:ext cx="30480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3"/>
            <a:endCxn id="38" idx="1"/>
          </p:cNvCxnSpPr>
          <p:nvPr/>
        </p:nvCxnSpPr>
        <p:spPr bwMode="auto">
          <a:xfrm>
            <a:off x="2362200" y="2910439"/>
            <a:ext cx="2286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 bwMode="auto">
          <a:xfrm>
            <a:off x="2590800" y="2567539"/>
            <a:ext cx="9906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  <p:cxnSp>
        <p:nvCxnSpPr>
          <p:cNvPr id="39" name="Straight Arrow Connector 38"/>
          <p:cNvCxnSpPr>
            <a:stCxn id="38" idx="3"/>
            <a:endCxn id="40" idx="1"/>
          </p:cNvCxnSpPr>
          <p:nvPr/>
        </p:nvCxnSpPr>
        <p:spPr bwMode="auto">
          <a:xfrm>
            <a:off x="3581400" y="2910439"/>
            <a:ext cx="3048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 bwMode="auto">
          <a:xfrm>
            <a:off x="3886200" y="2567539"/>
            <a:ext cx="9906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7715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1767"/>
            <a:ext cx="430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  <a:cs typeface="Calibri"/>
              </a:rPr>
              <a:t>Principles of AOP Development</a:t>
            </a:r>
            <a:endParaRPr lang="en-US"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41089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Helvetica"/>
                <a:cs typeface="Helvetica"/>
              </a:rPr>
              <a:t>3. AOPs are a pragmatic unit of development and evaluation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0" y="2529876"/>
            <a:ext cx="1032005" cy="685800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err="1" smtClean="0"/>
              <a:t>Hepatocyte</a:t>
            </a:r>
            <a:endParaRPr lang="en-US" sz="1200" u="sng" dirty="0" smtClean="0"/>
          </a:p>
          <a:p>
            <a:pPr algn="ctr" defTabSz="170078"/>
            <a:r>
              <a:rPr lang="en-US" sz="1200" dirty="0" smtClean="0"/>
              <a:t>Reduced VTG production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181600" y="2529876"/>
            <a:ext cx="1095375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smtClean="0"/>
              <a:t>Ovary</a:t>
            </a:r>
          </a:p>
          <a:p>
            <a:pPr algn="ctr" defTabSz="170078"/>
            <a:r>
              <a:rPr lang="en-US" sz="1200" dirty="0" smtClean="0"/>
              <a:t>Impaired </a:t>
            </a:r>
            <a:r>
              <a:rPr lang="en-US" sz="1200" dirty="0" err="1" smtClean="0"/>
              <a:t>Oocyte</a:t>
            </a:r>
            <a:r>
              <a:rPr lang="en-US" sz="1200" dirty="0" smtClean="0"/>
              <a:t> Dev.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6477000" y="2529876"/>
            <a:ext cx="1147409" cy="6858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smtClean="0"/>
              <a:t>Female</a:t>
            </a:r>
          </a:p>
          <a:p>
            <a:pPr algn="ctr" defTabSz="170078"/>
            <a:r>
              <a:rPr lang="en-US" sz="1200" dirty="0" smtClean="0"/>
              <a:t>Decreased ovulation/spawn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7848600" y="2529876"/>
            <a:ext cx="1066800" cy="6858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smtClean="0"/>
              <a:t>Population</a:t>
            </a:r>
          </a:p>
          <a:p>
            <a:pPr algn="ctr" defTabSz="170078"/>
            <a:r>
              <a:rPr lang="en-US" sz="1200" dirty="0" smtClean="0"/>
              <a:t>Declining Trajectory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4842005" y="2872776"/>
            <a:ext cx="339595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10" idx="1"/>
          </p:cNvCxnSpPr>
          <p:nvPr/>
        </p:nvCxnSpPr>
        <p:spPr bwMode="auto">
          <a:xfrm>
            <a:off x="6276975" y="2872776"/>
            <a:ext cx="200025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 bwMode="auto">
          <a:xfrm>
            <a:off x="7624409" y="2872776"/>
            <a:ext cx="22419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 bwMode="auto">
          <a:xfrm>
            <a:off x="76200" y="2529876"/>
            <a:ext cx="914399" cy="685800"/>
          </a:xfrm>
          <a:prstGeom prst="round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smtClean="0"/>
              <a:t>Aromatase</a:t>
            </a:r>
            <a:endParaRPr lang="en-US" sz="1200" u="sng" dirty="0"/>
          </a:p>
          <a:p>
            <a:pPr algn="ctr" defTabSz="170078"/>
            <a:r>
              <a:rPr lang="en-US" sz="1200" dirty="0" smtClean="0"/>
              <a:t>Inhibition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295400" y="2529876"/>
            <a:ext cx="9144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err="1" smtClean="0"/>
              <a:t>Granulosa</a:t>
            </a:r>
            <a:endParaRPr lang="en-US" sz="1200" dirty="0" smtClean="0"/>
          </a:p>
          <a:p>
            <a:pPr algn="ctr" defTabSz="170078"/>
            <a:r>
              <a:rPr lang="en-US" sz="1200" dirty="0" smtClean="0"/>
              <a:t>Reduced E2 synthesis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 bwMode="auto">
          <a:xfrm>
            <a:off x="990599" y="2872776"/>
            <a:ext cx="304801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19" idx="1"/>
          </p:cNvCxnSpPr>
          <p:nvPr/>
        </p:nvCxnSpPr>
        <p:spPr bwMode="auto">
          <a:xfrm>
            <a:off x="2209800" y="2872776"/>
            <a:ext cx="3048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2514600" y="2529876"/>
            <a:ext cx="9906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7008" tIns="8504" rIns="17008" bIns="8504" numCol="1" rtlCol="0" anchor="t" anchorCtr="0" compatLnSpc="1">
            <a:prstTxWarp prst="textNoShape">
              <a:avLst/>
            </a:prstTxWarp>
          </a:bodyPr>
          <a:lstStyle/>
          <a:p>
            <a:pPr algn="ctr" defTabSz="170078"/>
            <a:r>
              <a:rPr lang="en-US" sz="1200" u="sng" dirty="0" smtClean="0"/>
              <a:t>Plasma</a:t>
            </a:r>
            <a:endParaRPr lang="en-US" sz="1200" dirty="0" smtClean="0"/>
          </a:p>
          <a:p>
            <a:pPr algn="ctr" defTabSz="170078"/>
            <a:r>
              <a:rPr lang="en-US" sz="1200" dirty="0" smtClean="0"/>
              <a:t>Reduced  circulating E2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9" idx="3"/>
            <a:endCxn id="8" idx="1"/>
          </p:cNvCxnSpPr>
          <p:nvPr/>
        </p:nvCxnSpPr>
        <p:spPr bwMode="auto">
          <a:xfrm>
            <a:off x="3505200" y="2872776"/>
            <a:ext cx="304800" cy="0"/>
          </a:xfrm>
          <a:prstGeom prst="straightConnector1">
            <a:avLst/>
          </a:prstGeom>
          <a:ln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505" y="3384772"/>
            <a:ext cx="464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By convention AOP consists of a single sequence of key events connecting an MIE to AO (no branches)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AOP is a pragmatic simplification of complex biology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For a “pure ligand” – functional unit of prediction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22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4572000" y="5882676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/>
            <a:r>
              <a:rPr lang="en-US" sz="1800" dirty="0" smtClean="0">
                <a:latin typeface="Calibri" panose="020F0502020204030204" pitchFamily="34" charset="0"/>
              </a:rPr>
              <a:t>One set of directions from point A to point B, not the map of all possible routes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68" y="3558576"/>
            <a:ext cx="3065064" cy="2277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774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6882"/>
            <a:ext cx="423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  <a:cs typeface="Calibri"/>
              </a:rPr>
              <a:t>Principles of AOP Development</a:t>
            </a:r>
            <a:endParaRPr lang="en-US"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255912"/>
            <a:ext cx="77724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 smtClean="0">
                <a:solidFill>
                  <a:srgbClr val="0070C0"/>
                </a:solidFill>
                <a:latin typeface="Helvetica"/>
                <a:ea typeface="+mj-ea"/>
                <a:cs typeface="Helvetica"/>
              </a:rPr>
              <a:t>4. For most real-world applications, AOP networks are the functional unit of prediction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9549326"/>
              </p:ext>
            </p:extLst>
          </p:nvPr>
        </p:nvGraphicFramePr>
        <p:xfrm>
          <a:off x="7438953" y="2733998"/>
          <a:ext cx="1256370" cy="3083498"/>
        </p:xfrm>
        <a:graphic>
          <a:graphicData uri="http://schemas.openxmlformats.org/drawingml/2006/table">
            <a:tbl>
              <a:tblPr/>
              <a:tblGrid>
                <a:gridCol w="1256370"/>
              </a:tblGrid>
              <a:tr h="1382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MS Sans Serif"/>
                      </a:endParaRP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MS Sans Serif"/>
                      </a:endParaRP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MS Sans Serif"/>
                        </a:rPr>
                        <a:t>Diuron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latin typeface="MS Sans Serif"/>
                        </a:rPr>
                        <a:t>Imidacloprid</a:t>
                      </a:r>
                      <a:endParaRPr lang="en-US" sz="900" b="0" i="0" u="none" strike="noStrike" dirty="0">
                        <a:latin typeface="MS Sans Serif"/>
                      </a:endParaRP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Linuron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Terbuthylazine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2,4-D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MCPP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Propachlor ESA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Butalbital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Diclofenac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Furosemide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Gemfibrozil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Ibuprofen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Naproxen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Phenobarbital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Phenytoin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Sulfamethoxazole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MS Sans Serif"/>
                        </a:rPr>
                        <a:t>Triclosan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MS Sans Serif"/>
                        </a:rPr>
                        <a:t>Acebutolol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latin typeface="MS Sans Serif"/>
                        </a:rPr>
                        <a:t>Albuterol</a:t>
                      </a:r>
                      <a:endParaRPr lang="en-US" sz="900" b="0" i="0" u="none" strike="noStrike" dirty="0">
                        <a:latin typeface="MS Sans Serif"/>
                      </a:endParaRP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MS Sans Serif"/>
                        </a:rPr>
                        <a:t>Amitriptyline</a:t>
                      </a:r>
                    </a:p>
                  </a:txBody>
                  <a:tcPr marL="2999" marR="2999" marT="2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efflu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553" y="2886398"/>
            <a:ext cx="2218323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M:\Images\fhm grou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508807" y="4130744"/>
            <a:ext cx="119329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23" y="2708091"/>
            <a:ext cx="260029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2823" y="2235707"/>
            <a:ext cx="499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Chemicals with multiple biological activities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1523" y="2250891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Exposure to multiple chemicals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723" y="6136981"/>
            <a:ext cx="849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AOPs are not triggered in isolation.  They interact.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6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A207945-9E5C-40AA-9CC3-6B666F1CF9C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C1A4B54-42CE-4631-A145-6423766E9D0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16F5899-414E-47A6-BB49-7AACC0D9F05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5E2BB54-0749-4619-B776-04D7A718C80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B841270-1411-4352-8319-1377FCA5785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23A5B3D-761A-4102-AA4D-F9FED5C51CB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969D66E-228E-4935-A3C9-C78A7DB0BA3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21DF7AB-5C14-4D3F-97E3-2E4E0BA0CD09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EFFFFE5-9CD7-4781-9D8C-E6E26E067F4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4E928E0-47B1-429A-A381-3F994425D46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9A0CB90-47FB-46F4-8A08-292A87F6321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AE0D241-8333-405B-9622-9E30568EAC7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CD35F8A-8920-45AD-A996-9E908443C18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CD5D984-A0FE-4A4E-9221-C4280CB2D70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E9B76DB-41C6-490D-AFBD-68645A785CB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70873B3-2EBF-4273-BC3A-CA35F74272D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B885CB5-1637-49F5-839C-CC29EA132EF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2168</Words>
  <Application>Microsoft Office PowerPoint</Application>
  <PresentationFormat>On-screen Show (4:3)</PresentationFormat>
  <Paragraphs>563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Application of the Adverse Outcome Pathway Framework:  Advances and Challenges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AOP-KB supports principles of AOP development</vt:lpstr>
      <vt:lpstr> Challenges</vt:lpstr>
      <vt:lpstr>Slide 19</vt:lpstr>
      <vt:lpstr>Slide 20</vt:lpstr>
      <vt:lpstr>Slide 21</vt:lpstr>
      <vt:lpstr>OECD AOP Development Project 1.29</vt:lpstr>
      <vt:lpstr>Slide 23</vt:lpstr>
      <vt:lpstr>Incentivizing AOP development</vt:lpstr>
      <vt:lpstr>Slide 25</vt:lpstr>
      <vt:lpstr>To date, few studies are specifically designed for the purpose of AOP development</vt:lpstr>
      <vt:lpstr>Slide 27</vt:lpstr>
      <vt:lpstr>Slide 28</vt:lpstr>
      <vt:lpstr>Slide 29</vt:lpstr>
      <vt:lpstr>Slide 30</vt:lpstr>
      <vt:lpstr>Slide 31</vt:lpstr>
    </vt:vector>
  </TitlesOfParts>
  <Company>AIM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tmiller</cp:lastModifiedBy>
  <cp:revision>43</cp:revision>
  <cp:lastPrinted>2015-11-13T12:49:49Z</cp:lastPrinted>
  <dcterms:created xsi:type="dcterms:W3CDTF">2013-11-26T16:44:00Z</dcterms:created>
  <dcterms:modified xsi:type="dcterms:W3CDTF">2015-11-18T19:06:06Z</dcterms:modified>
</cp:coreProperties>
</file>